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3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43CC7-B76C-4CA9-8369-7FC371DC769B}" v="1" dt="2025-12-09T20:15:23.06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294" y="2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S ARMENDARIZ" userId="55ce4b2516535883" providerId="LiveId" clId="{3FB99430-890B-44D0-BE60-E1237CDD0EE5}"/>
    <pc:docChg chg="undo custSel modSld">
      <pc:chgData name="ALEXIS ARMENDARIZ" userId="55ce4b2516535883" providerId="LiveId" clId="{3FB99430-890B-44D0-BE60-E1237CDD0EE5}" dt="2025-12-09T20:16:34.522" v="5" actId="11529"/>
      <pc:docMkLst>
        <pc:docMk/>
      </pc:docMkLst>
      <pc:sldChg chg="modSp mod">
        <pc:chgData name="ALEXIS ARMENDARIZ" userId="55ce4b2516535883" providerId="LiveId" clId="{3FB99430-890B-44D0-BE60-E1237CDD0EE5}" dt="2025-12-09T20:12:34.364" v="1" actId="14100"/>
        <pc:sldMkLst>
          <pc:docMk/>
          <pc:sldMk cId="0" sldId="258"/>
        </pc:sldMkLst>
        <pc:grpChg chg="mod">
          <ac:chgData name="ALEXIS ARMENDARIZ" userId="55ce4b2516535883" providerId="LiveId" clId="{3FB99430-890B-44D0-BE60-E1237CDD0EE5}" dt="2025-12-09T20:12:34.364" v="1" actId="14100"/>
          <ac:grpSpMkLst>
            <pc:docMk/>
            <pc:sldMk cId="0" sldId="258"/>
            <ac:grpSpMk id="2" creationId="{00000000-0000-0000-0000-000000000000}"/>
          </ac:grpSpMkLst>
        </pc:grpChg>
      </pc:sldChg>
      <pc:sldChg chg="addSp delSp modSp mod">
        <pc:chgData name="ALEXIS ARMENDARIZ" userId="55ce4b2516535883" providerId="LiveId" clId="{3FB99430-890B-44D0-BE60-E1237CDD0EE5}" dt="2025-12-09T20:16:34.522" v="5" actId="11529"/>
        <pc:sldMkLst>
          <pc:docMk/>
          <pc:sldMk cId="0" sldId="266"/>
        </pc:sldMkLst>
        <pc:spChg chg="add del">
          <ac:chgData name="ALEXIS ARMENDARIZ" userId="55ce4b2516535883" providerId="LiveId" clId="{3FB99430-890B-44D0-BE60-E1237CDD0EE5}" dt="2025-12-09T20:16:14.082" v="4" actId="478"/>
          <ac:spMkLst>
            <pc:docMk/>
            <pc:sldMk cId="0" sldId="266"/>
            <ac:spMk id="14" creationId="{F4D4C405-F349-6802-15D5-E16898EAA2CB}"/>
          </ac:spMkLst>
        </pc:spChg>
        <pc:spChg chg="add">
          <ac:chgData name="ALEXIS ARMENDARIZ" userId="55ce4b2516535883" providerId="LiveId" clId="{3FB99430-890B-44D0-BE60-E1237CDD0EE5}" dt="2025-12-09T20:16:34.522" v="5" actId="11529"/>
          <ac:spMkLst>
            <pc:docMk/>
            <pc:sldMk cId="0" sldId="266"/>
            <ac:spMk id="15" creationId="{1328AA41-D49F-DF49-23AC-A5B574E0B66E}"/>
          </ac:spMkLst>
        </pc:spChg>
        <pc:picChg chg="mod">
          <ac:chgData name="ALEXIS ARMENDARIZ" userId="55ce4b2516535883" providerId="LiveId" clId="{3FB99430-890B-44D0-BE60-E1237CDD0EE5}" dt="2025-12-09T20:15:23.059" v="2" actId="14826"/>
          <ac:picMkLst>
            <pc:docMk/>
            <pc:sldMk cId="0" sldId="266"/>
            <ac:picMk id="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DB121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6F747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DB121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6F747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DB121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3462" y="5138737"/>
            <a:ext cx="17254855" cy="9525"/>
          </a:xfrm>
          <a:custGeom>
            <a:avLst/>
            <a:gdLst/>
            <a:ahLst/>
            <a:cxnLst/>
            <a:rect l="l" t="t" r="r" b="b"/>
            <a:pathLst>
              <a:path w="17254855" h="9525">
                <a:moveTo>
                  <a:pt x="17254536" y="9524"/>
                </a:moveTo>
                <a:lnTo>
                  <a:pt x="0" y="9524"/>
                </a:lnTo>
                <a:lnTo>
                  <a:pt x="0" y="0"/>
                </a:lnTo>
                <a:lnTo>
                  <a:pt x="17254536" y="0"/>
                </a:lnTo>
                <a:lnTo>
                  <a:pt x="17254536" y="9524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90625" y="4972049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5" y="323850"/>
                </a:moveTo>
                <a:lnTo>
                  <a:pt x="118878" y="318065"/>
                </a:lnTo>
                <a:lnTo>
                  <a:pt x="80198" y="301742"/>
                </a:lnTo>
                <a:lnTo>
                  <a:pt x="47426" y="276423"/>
                </a:lnTo>
                <a:lnTo>
                  <a:pt x="22107" y="243651"/>
                </a:lnTo>
                <a:lnTo>
                  <a:pt x="5784" y="204971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04971" y="5784"/>
                </a:lnTo>
                <a:lnTo>
                  <a:pt x="243651" y="22107"/>
                </a:lnTo>
                <a:lnTo>
                  <a:pt x="276423" y="47426"/>
                </a:lnTo>
                <a:lnTo>
                  <a:pt x="301742" y="80198"/>
                </a:lnTo>
                <a:lnTo>
                  <a:pt x="318065" y="118878"/>
                </a:lnTo>
                <a:lnTo>
                  <a:pt x="323850" y="161925"/>
                </a:lnTo>
                <a:lnTo>
                  <a:pt x="318065" y="204971"/>
                </a:lnTo>
                <a:lnTo>
                  <a:pt x="301742" y="243651"/>
                </a:lnTo>
                <a:lnTo>
                  <a:pt x="276423" y="276423"/>
                </a:lnTo>
                <a:lnTo>
                  <a:pt x="243651" y="301742"/>
                </a:lnTo>
                <a:lnTo>
                  <a:pt x="204971" y="318065"/>
                </a:lnTo>
                <a:lnTo>
                  <a:pt x="161925" y="323850"/>
                </a:lnTo>
                <a:close/>
              </a:path>
            </a:pathLst>
          </a:custGeom>
          <a:solidFill>
            <a:srgbClr val="292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27913" y="5000624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5" y="323850"/>
                </a:moveTo>
                <a:lnTo>
                  <a:pt x="118878" y="318065"/>
                </a:lnTo>
                <a:lnTo>
                  <a:pt x="80198" y="301742"/>
                </a:lnTo>
                <a:lnTo>
                  <a:pt x="47426" y="276423"/>
                </a:lnTo>
                <a:lnTo>
                  <a:pt x="22107" y="243651"/>
                </a:lnTo>
                <a:lnTo>
                  <a:pt x="5784" y="204971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04971" y="5784"/>
                </a:lnTo>
                <a:lnTo>
                  <a:pt x="243651" y="22107"/>
                </a:lnTo>
                <a:lnTo>
                  <a:pt x="276423" y="47426"/>
                </a:lnTo>
                <a:lnTo>
                  <a:pt x="301742" y="80198"/>
                </a:lnTo>
                <a:lnTo>
                  <a:pt x="318065" y="118878"/>
                </a:lnTo>
                <a:lnTo>
                  <a:pt x="323850" y="161925"/>
                </a:lnTo>
                <a:lnTo>
                  <a:pt x="318065" y="204971"/>
                </a:lnTo>
                <a:lnTo>
                  <a:pt x="301742" y="243651"/>
                </a:lnTo>
                <a:lnTo>
                  <a:pt x="276423" y="276423"/>
                </a:lnTo>
                <a:lnTo>
                  <a:pt x="243651" y="301742"/>
                </a:lnTo>
                <a:lnTo>
                  <a:pt x="204971" y="318065"/>
                </a:lnTo>
                <a:lnTo>
                  <a:pt x="161925" y="323850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542413" y="5000624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5" y="323850"/>
                </a:moveTo>
                <a:lnTo>
                  <a:pt x="118878" y="318065"/>
                </a:lnTo>
                <a:lnTo>
                  <a:pt x="80198" y="301742"/>
                </a:lnTo>
                <a:lnTo>
                  <a:pt x="47426" y="276423"/>
                </a:lnTo>
                <a:lnTo>
                  <a:pt x="22107" y="243651"/>
                </a:lnTo>
                <a:lnTo>
                  <a:pt x="5784" y="204971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04971" y="5784"/>
                </a:lnTo>
                <a:lnTo>
                  <a:pt x="243651" y="22107"/>
                </a:lnTo>
                <a:lnTo>
                  <a:pt x="276423" y="47426"/>
                </a:lnTo>
                <a:lnTo>
                  <a:pt x="301742" y="80198"/>
                </a:lnTo>
                <a:lnTo>
                  <a:pt x="318065" y="118878"/>
                </a:lnTo>
                <a:lnTo>
                  <a:pt x="323850" y="161925"/>
                </a:lnTo>
                <a:lnTo>
                  <a:pt x="318065" y="204971"/>
                </a:lnTo>
                <a:lnTo>
                  <a:pt x="301742" y="243651"/>
                </a:lnTo>
                <a:lnTo>
                  <a:pt x="276423" y="276423"/>
                </a:lnTo>
                <a:lnTo>
                  <a:pt x="243651" y="301742"/>
                </a:lnTo>
                <a:lnTo>
                  <a:pt x="204971" y="318065"/>
                </a:lnTo>
                <a:lnTo>
                  <a:pt x="161925" y="323850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142453" y="4972049"/>
            <a:ext cx="3375025" cy="353060"/>
          </a:xfrm>
          <a:custGeom>
            <a:avLst/>
            <a:gdLst/>
            <a:ahLst/>
            <a:cxnLst/>
            <a:rect l="l" t="t" r="r" b="b"/>
            <a:pathLst>
              <a:path w="3375025" h="353060">
                <a:moveTo>
                  <a:pt x="323850" y="161925"/>
                </a:moveTo>
                <a:lnTo>
                  <a:pt x="318071" y="118884"/>
                </a:lnTo>
                <a:lnTo>
                  <a:pt x="301752" y="80200"/>
                </a:lnTo>
                <a:lnTo>
                  <a:pt x="276428" y="47434"/>
                </a:lnTo>
                <a:lnTo>
                  <a:pt x="243662" y="22110"/>
                </a:lnTo>
                <a:lnTo>
                  <a:pt x="204978" y="5791"/>
                </a:lnTo>
                <a:lnTo>
                  <a:pt x="161925" y="0"/>
                </a:lnTo>
                <a:lnTo>
                  <a:pt x="118884" y="5791"/>
                </a:lnTo>
                <a:lnTo>
                  <a:pt x="80200" y="22110"/>
                </a:lnTo>
                <a:lnTo>
                  <a:pt x="47434" y="47434"/>
                </a:lnTo>
                <a:lnTo>
                  <a:pt x="22110" y="80200"/>
                </a:lnTo>
                <a:lnTo>
                  <a:pt x="5791" y="118884"/>
                </a:lnTo>
                <a:lnTo>
                  <a:pt x="0" y="161925"/>
                </a:lnTo>
                <a:lnTo>
                  <a:pt x="5791" y="204978"/>
                </a:lnTo>
                <a:lnTo>
                  <a:pt x="22110" y="243662"/>
                </a:lnTo>
                <a:lnTo>
                  <a:pt x="47434" y="276428"/>
                </a:lnTo>
                <a:lnTo>
                  <a:pt x="80200" y="301752"/>
                </a:lnTo>
                <a:lnTo>
                  <a:pt x="118884" y="318071"/>
                </a:lnTo>
                <a:lnTo>
                  <a:pt x="161925" y="323862"/>
                </a:lnTo>
                <a:lnTo>
                  <a:pt x="204978" y="318071"/>
                </a:lnTo>
                <a:lnTo>
                  <a:pt x="243662" y="301752"/>
                </a:lnTo>
                <a:lnTo>
                  <a:pt x="276428" y="276428"/>
                </a:lnTo>
                <a:lnTo>
                  <a:pt x="301752" y="243662"/>
                </a:lnTo>
                <a:lnTo>
                  <a:pt x="318071" y="204978"/>
                </a:lnTo>
                <a:lnTo>
                  <a:pt x="323850" y="161925"/>
                </a:lnTo>
                <a:close/>
              </a:path>
              <a:path w="3375025" h="353060">
                <a:moveTo>
                  <a:pt x="3374694" y="190500"/>
                </a:moveTo>
                <a:lnTo>
                  <a:pt x="3368903" y="147459"/>
                </a:lnTo>
                <a:lnTo>
                  <a:pt x="3352584" y="108775"/>
                </a:lnTo>
                <a:lnTo>
                  <a:pt x="3327260" y="76009"/>
                </a:lnTo>
                <a:lnTo>
                  <a:pt x="3294494" y="50685"/>
                </a:lnTo>
                <a:lnTo>
                  <a:pt x="3255810" y="34366"/>
                </a:lnTo>
                <a:lnTo>
                  <a:pt x="3212769" y="28575"/>
                </a:lnTo>
                <a:lnTo>
                  <a:pt x="3169716" y="34366"/>
                </a:lnTo>
                <a:lnTo>
                  <a:pt x="3131032" y="50685"/>
                </a:lnTo>
                <a:lnTo>
                  <a:pt x="3098266" y="76009"/>
                </a:lnTo>
                <a:lnTo>
                  <a:pt x="3072942" y="108775"/>
                </a:lnTo>
                <a:lnTo>
                  <a:pt x="3056623" y="147459"/>
                </a:lnTo>
                <a:lnTo>
                  <a:pt x="3050844" y="190500"/>
                </a:lnTo>
                <a:lnTo>
                  <a:pt x="3056623" y="233553"/>
                </a:lnTo>
                <a:lnTo>
                  <a:pt x="3072942" y="272237"/>
                </a:lnTo>
                <a:lnTo>
                  <a:pt x="3098266" y="305003"/>
                </a:lnTo>
                <a:lnTo>
                  <a:pt x="3131032" y="330327"/>
                </a:lnTo>
                <a:lnTo>
                  <a:pt x="3169716" y="346646"/>
                </a:lnTo>
                <a:lnTo>
                  <a:pt x="3212769" y="352437"/>
                </a:lnTo>
                <a:lnTo>
                  <a:pt x="3255810" y="346646"/>
                </a:lnTo>
                <a:lnTo>
                  <a:pt x="3294494" y="330327"/>
                </a:lnTo>
                <a:lnTo>
                  <a:pt x="3327260" y="305003"/>
                </a:lnTo>
                <a:lnTo>
                  <a:pt x="3352584" y="272237"/>
                </a:lnTo>
                <a:lnTo>
                  <a:pt x="3368903" y="233553"/>
                </a:lnTo>
                <a:lnTo>
                  <a:pt x="3374694" y="190500"/>
                </a:lnTo>
                <a:close/>
              </a:path>
            </a:pathLst>
          </a:custGeom>
          <a:solidFill>
            <a:srgbClr val="292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110636" y="4972049"/>
            <a:ext cx="6952615" cy="353060"/>
          </a:xfrm>
          <a:custGeom>
            <a:avLst/>
            <a:gdLst/>
            <a:ahLst/>
            <a:cxnLst/>
            <a:rect l="l" t="t" r="r" b="b"/>
            <a:pathLst>
              <a:path w="6952615" h="353060">
                <a:moveTo>
                  <a:pt x="323850" y="190500"/>
                </a:moveTo>
                <a:lnTo>
                  <a:pt x="318071" y="147459"/>
                </a:lnTo>
                <a:lnTo>
                  <a:pt x="301739" y="108775"/>
                </a:lnTo>
                <a:lnTo>
                  <a:pt x="276428" y="76009"/>
                </a:lnTo>
                <a:lnTo>
                  <a:pt x="243649" y="50685"/>
                </a:lnTo>
                <a:lnTo>
                  <a:pt x="204965" y="34366"/>
                </a:lnTo>
                <a:lnTo>
                  <a:pt x="161925" y="28575"/>
                </a:lnTo>
                <a:lnTo>
                  <a:pt x="118884" y="34366"/>
                </a:lnTo>
                <a:lnTo>
                  <a:pt x="80200" y="50685"/>
                </a:lnTo>
                <a:lnTo>
                  <a:pt x="47421" y="76009"/>
                </a:lnTo>
                <a:lnTo>
                  <a:pt x="22110" y="108775"/>
                </a:lnTo>
                <a:lnTo>
                  <a:pt x="5778" y="147459"/>
                </a:lnTo>
                <a:lnTo>
                  <a:pt x="0" y="190500"/>
                </a:lnTo>
                <a:lnTo>
                  <a:pt x="5778" y="233553"/>
                </a:lnTo>
                <a:lnTo>
                  <a:pt x="22110" y="272237"/>
                </a:lnTo>
                <a:lnTo>
                  <a:pt x="47421" y="305003"/>
                </a:lnTo>
                <a:lnTo>
                  <a:pt x="80200" y="330327"/>
                </a:lnTo>
                <a:lnTo>
                  <a:pt x="118884" y="346646"/>
                </a:lnTo>
                <a:lnTo>
                  <a:pt x="161925" y="352437"/>
                </a:lnTo>
                <a:lnTo>
                  <a:pt x="204965" y="346646"/>
                </a:lnTo>
                <a:lnTo>
                  <a:pt x="243649" y="330327"/>
                </a:lnTo>
                <a:lnTo>
                  <a:pt x="276428" y="305003"/>
                </a:lnTo>
                <a:lnTo>
                  <a:pt x="301739" y="272237"/>
                </a:lnTo>
                <a:lnTo>
                  <a:pt x="318071" y="233553"/>
                </a:lnTo>
                <a:lnTo>
                  <a:pt x="323850" y="190500"/>
                </a:lnTo>
                <a:close/>
              </a:path>
              <a:path w="6952615" h="353060">
                <a:moveTo>
                  <a:pt x="6952374" y="161925"/>
                </a:moveTo>
                <a:lnTo>
                  <a:pt x="6946595" y="118884"/>
                </a:lnTo>
                <a:lnTo>
                  <a:pt x="6930263" y="80200"/>
                </a:lnTo>
                <a:lnTo>
                  <a:pt x="6904952" y="47434"/>
                </a:lnTo>
                <a:lnTo>
                  <a:pt x="6872173" y="22110"/>
                </a:lnTo>
                <a:lnTo>
                  <a:pt x="6833502" y="5791"/>
                </a:lnTo>
                <a:lnTo>
                  <a:pt x="6790449" y="0"/>
                </a:lnTo>
                <a:lnTo>
                  <a:pt x="6747408" y="5791"/>
                </a:lnTo>
                <a:lnTo>
                  <a:pt x="6708724" y="22110"/>
                </a:lnTo>
                <a:lnTo>
                  <a:pt x="6675958" y="47434"/>
                </a:lnTo>
                <a:lnTo>
                  <a:pt x="6650634" y="80200"/>
                </a:lnTo>
                <a:lnTo>
                  <a:pt x="6634315" y="118884"/>
                </a:lnTo>
                <a:lnTo>
                  <a:pt x="6628524" y="161925"/>
                </a:lnTo>
                <a:lnTo>
                  <a:pt x="6634315" y="204978"/>
                </a:lnTo>
                <a:lnTo>
                  <a:pt x="6650634" y="243662"/>
                </a:lnTo>
                <a:lnTo>
                  <a:pt x="6675958" y="276428"/>
                </a:lnTo>
                <a:lnTo>
                  <a:pt x="6708724" y="301752"/>
                </a:lnTo>
                <a:lnTo>
                  <a:pt x="6747408" y="318071"/>
                </a:lnTo>
                <a:lnTo>
                  <a:pt x="6790449" y="323862"/>
                </a:lnTo>
                <a:lnTo>
                  <a:pt x="6833502" y="318071"/>
                </a:lnTo>
                <a:lnTo>
                  <a:pt x="6872173" y="301752"/>
                </a:lnTo>
                <a:lnTo>
                  <a:pt x="6904952" y="276428"/>
                </a:lnTo>
                <a:lnTo>
                  <a:pt x="6930263" y="243662"/>
                </a:lnTo>
                <a:lnTo>
                  <a:pt x="6946595" y="204978"/>
                </a:lnTo>
                <a:lnTo>
                  <a:pt x="6952374" y="161925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3459886" y="4981574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5" y="323850"/>
                </a:moveTo>
                <a:lnTo>
                  <a:pt x="118878" y="318065"/>
                </a:lnTo>
                <a:lnTo>
                  <a:pt x="80198" y="301742"/>
                </a:lnTo>
                <a:lnTo>
                  <a:pt x="47426" y="276423"/>
                </a:lnTo>
                <a:lnTo>
                  <a:pt x="22107" y="243651"/>
                </a:lnTo>
                <a:lnTo>
                  <a:pt x="5784" y="204971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04971" y="5784"/>
                </a:lnTo>
                <a:lnTo>
                  <a:pt x="243652" y="22107"/>
                </a:lnTo>
                <a:lnTo>
                  <a:pt x="276423" y="47426"/>
                </a:lnTo>
                <a:lnTo>
                  <a:pt x="301742" y="80198"/>
                </a:lnTo>
                <a:lnTo>
                  <a:pt x="318065" y="118878"/>
                </a:lnTo>
                <a:lnTo>
                  <a:pt x="323850" y="161925"/>
                </a:lnTo>
                <a:lnTo>
                  <a:pt x="318065" y="204971"/>
                </a:lnTo>
                <a:lnTo>
                  <a:pt x="301742" y="243651"/>
                </a:lnTo>
                <a:lnTo>
                  <a:pt x="276423" y="276423"/>
                </a:lnTo>
                <a:lnTo>
                  <a:pt x="243652" y="301742"/>
                </a:lnTo>
                <a:lnTo>
                  <a:pt x="204971" y="318065"/>
                </a:lnTo>
                <a:lnTo>
                  <a:pt x="161925" y="323850"/>
                </a:lnTo>
                <a:close/>
              </a:path>
            </a:pathLst>
          </a:custGeom>
          <a:solidFill>
            <a:srgbClr val="292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5195918" y="4981574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5" y="323850"/>
                </a:moveTo>
                <a:lnTo>
                  <a:pt x="118878" y="318065"/>
                </a:lnTo>
                <a:lnTo>
                  <a:pt x="80198" y="301742"/>
                </a:lnTo>
                <a:lnTo>
                  <a:pt x="47426" y="276423"/>
                </a:lnTo>
                <a:lnTo>
                  <a:pt x="22107" y="243651"/>
                </a:lnTo>
                <a:lnTo>
                  <a:pt x="5784" y="204971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04971" y="5784"/>
                </a:lnTo>
                <a:lnTo>
                  <a:pt x="243651" y="22107"/>
                </a:lnTo>
                <a:lnTo>
                  <a:pt x="276423" y="47426"/>
                </a:lnTo>
                <a:lnTo>
                  <a:pt x="301742" y="80198"/>
                </a:lnTo>
                <a:lnTo>
                  <a:pt x="318065" y="118878"/>
                </a:lnTo>
                <a:lnTo>
                  <a:pt x="323850" y="161925"/>
                </a:lnTo>
                <a:lnTo>
                  <a:pt x="318065" y="204971"/>
                </a:lnTo>
                <a:lnTo>
                  <a:pt x="301742" y="243651"/>
                </a:lnTo>
                <a:lnTo>
                  <a:pt x="276423" y="276423"/>
                </a:lnTo>
                <a:lnTo>
                  <a:pt x="243651" y="301742"/>
                </a:lnTo>
                <a:lnTo>
                  <a:pt x="204971" y="318065"/>
                </a:lnTo>
                <a:lnTo>
                  <a:pt x="161925" y="323850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7119968" y="4972049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5" y="323850"/>
                </a:moveTo>
                <a:lnTo>
                  <a:pt x="118878" y="318065"/>
                </a:lnTo>
                <a:lnTo>
                  <a:pt x="80198" y="301742"/>
                </a:lnTo>
                <a:lnTo>
                  <a:pt x="47426" y="276423"/>
                </a:lnTo>
                <a:lnTo>
                  <a:pt x="22107" y="243651"/>
                </a:lnTo>
                <a:lnTo>
                  <a:pt x="5784" y="204971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04971" y="5784"/>
                </a:lnTo>
                <a:lnTo>
                  <a:pt x="243651" y="22107"/>
                </a:lnTo>
                <a:lnTo>
                  <a:pt x="276423" y="47426"/>
                </a:lnTo>
                <a:lnTo>
                  <a:pt x="301742" y="80198"/>
                </a:lnTo>
                <a:lnTo>
                  <a:pt x="318065" y="118878"/>
                </a:lnTo>
                <a:lnTo>
                  <a:pt x="323850" y="161925"/>
                </a:lnTo>
                <a:lnTo>
                  <a:pt x="318065" y="204971"/>
                </a:lnTo>
                <a:lnTo>
                  <a:pt x="301742" y="243651"/>
                </a:lnTo>
                <a:lnTo>
                  <a:pt x="276423" y="276423"/>
                </a:lnTo>
                <a:lnTo>
                  <a:pt x="243651" y="301742"/>
                </a:lnTo>
                <a:lnTo>
                  <a:pt x="204971" y="318065"/>
                </a:lnTo>
                <a:lnTo>
                  <a:pt x="161925" y="323850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DB121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974756"/>
            <a:ext cx="12363450" cy="1861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DB121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54355" y="4064168"/>
            <a:ext cx="8361680" cy="465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6F747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6387340" y="1395049"/>
              <a:ext cx="11901170" cy="8892540"/>
            </a:xfrm>
            <a:custGeom>
              <a:avLst/>
              <a:gdLst/>
              <a:ahLst/>
              <a:cxnLst/>
              <a:rect l="l" t="t" r="r" b="b"/>
              <a:pathLst>
                <a:path w="11901169" h="8892540">
                  <a:moveTo>
                    <a:pt x="11900657" y="8891950"/>
                  </a:moveTo>
                  <a:lnTo>
                    <a:pt x="0" y="8891950"/>
                  </a:lnTo>
                  <a:lnTo>
                    <a:pt x="11728750" y="0"/>
                  </a:lnTo>
                  <a:lnTo>
                    <a:pt x="11900658" y="226750"/>
                  </a:lnTo>
                  <a:lnTo>
                    <a:pt x="11900657" y="8891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96360" y="1"/>
              <a:ext cx="5391785" cy="4524375"/>
            </a:xfrm>
            <a:custGeom>
              <a:avLst/>
              <a:gdLst/>
              <a:ahLst/>
              <a:cxnLst/>
              <a:rect l="l" t="t" r="r" b="b"/>
              <a:pathLst>
                <a:path w="5391784" h="4524375">
                  <a:moveTo>
                    <a:pt x="5391638" y="4523792"/>
                  </a:moveTo>
                  <a:lnTo>
                    <a:pt x="0" y="0"/>
                  </a:lnTo>
                  <a:lnTo>
                    <a:pt x="5391638" y="0"/>
                  </a:lnTo>
                  <a:lnTo>
                    <a:pt x="5391638" y="4523792"/>
                  </a:lnTo>
                  <a:close/>
                </a:path>
              </a:pathLst>
            </a:custGeom>
            <a:solidFill>
              <a:srgbClr val="6F7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911549"/>
              <a:ext cx="6407150" cy="5375910"/>
            </a:xfrm>
            <a:custGeom>
              <a:avLst/>
              <a:gdLst/>
              <a:ahLst/>
              <a:cxnLst/>
              <a:rect l="l" t="t" r="r" b="b"/>
              <a:pathLst>
                <a:path w="6407150" h="5375909">
                  <a:moveTo>
                    <a:pt x="6406678" y="5375450"/>
                  </a:moveTo>
                  <a:lnTo>
                    <a:pt x="0" y="5375450"/>
                  </a:lnTo>
                  <a:lnTo>
                    <a:pt x="0" y="0"/>
                  </a:lnTo>
                  <a:lnTo>
                    <a:pt x="6406678" y="5375450"/>
                  </a:lnTo>
                  <a:close/>
                </a:path>
              </a:pathLst>
            </a:custGeom>
            <a:solidFill>
              <a:srgbClr val="292D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38172" y="6229004"/>
              <a:ext cx="8048624" cy="40576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1629508"/>
            <a:ext cx="2733675" cy="171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100" spc="245" dirty="0">
                <a:solidFill>
                  <a:srgbClr val="FFFFFF"/>
                </a:solidFill>
              </a:rPr>
              <a:t>RRA</a:t>
            </a:r>
            <a:endParaRPr sz="11100"/>
          </a:p>
        </p:txBody>
      </p:sp>
      <p:sp>
        <p:nvSpPr>
          <p:cNvPr id="9" name="object 9"/>
          <p:cNvSpPr txBox="1"/>
          <p:nvPr/>
        </p:nvSpPr>
        <p:spPr>
          <a:xfrm>
            <a:off x="1016000" y="3475628"/>
            <a:ext cx="7028180" cy="130175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3600" spc="55" dirty="0">
                <a:solidFill>
                  <a:srgbClr val="FFFFFF"/>
                </a:solidFill>
                <a:latin typeface="Tahoma"/>
                <a:cs typeface="Tahoma"/>
              </a:rPr>
              <a:t>IMPORTADORA</a:t>
            </a:r>
            <a:r>
              <a:rPr sz="3600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Tahoma"/>
                <a:cs typeface="Tahoma"/>
              </a:rPr>
              <a:t>RRA</a:t>
            </a:r>
            <a:r>
              <a:rPr sz="3600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Tahoma"/>
                <a:cs typeface="Tahoma"/>
              </a:rPr>
              <a:t>S.A.</a:t>
            </a:r>
            <a:r>
              <a:rPr sz="3600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3600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Tahoma"/>
                <a:cs typeface="Tahoma"/>
              </a:rPr>
              <a:t>C.V.</a:t>
            </a:r>
            <a:endParaRPr sz="3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600" spc="50" dirty="0">
                <a:solidFill>
                  <a:srgbClr val="FFFFFF"/>
                </a:solidFill>
                <a:latin typeface="Tahoma"/>
                <a:cs typeface="Tahoma"/>
              </a:rPr>
              <a:t>Construyendo</a:t>
            </a:r>
            <a:r>
              <a:rPr sz="3600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Tahoma"/>
                <a:cs typeface="Tahoma"/>
              </a:rPr>
              <a:t>socios</a:t>
            </a:r>
            <a:r>
              <a:rPr sz="3600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Tahoma"/>
                <a:cs typeface="Tahoma"/>
              </a:rPr>
              <a:t>comerciales.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84495" y="0"/>
            <a:ext cx="8903970" cy="10287000"/>
            <a:chOff x="9384495" y="0"/>
            <a:chExt cx="8903970" cy="10287000"/>
          </a:xfrm>
        </p:grpSpPr>
        <p:sp>
          <p:nvSpPr>
            <p:cNvPr id="3" name="object 3"/>
            <p:cNvSpPr/>
            <p:nvPr/>
          </p:nvSpPr>
          <p:spPr>
            <a:xfrm>
              <a:off x="13614287" y="0"/>
              <a:ext cx="4674235" cy="3183255"/>
            </a:xfrm>
            <a:custGeom>
              <a:avLst/>
              <a:gdLst/>
              <a:ahLst/>
              <a:cxnLst/>
              <a:rect l="l" t="t" r="r" b="b"/>
              <a:pathLst>
                <a:path w="4674234" h="3183255">
                  <a:moveTo>
                    <a:pt x="4673712" y="3183129"/>
                  </a:moveTo>
                  <a:lnTo>
                    <a:pt x="0" y="0"/>
                  </a:lnTo>
                  <a:lnTo>
                    <a:pt x="4673712" y="0"/>
                  </a:lnTo>
                  <a:lnTo>
                    <a:pt x="4673712" y="3183129"/>
                  </a:lnTo>
                  <a:close/>
                </a:path>
              </a:pathLst>
            </a:custGeom>
            <a:solidFill>
              <a:srgbClr val="DB1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221072" y="2644896"/>
              <a:ext cx="5067300" cy="7642225"/>
            </a:xfrm>
            <a:custGeom>
              <a:avLst/>
              <a:gdLst/>
              <a:ahLst/>
              <a:cxnLst/>
              <a:rect l="l" t="t" r="r" b="b"/>
              <a:pathLst>
                <a:path w="5067300" h="7642225">
                  <a:moveTo>
                    <a:pt x="5066927" y="7642102"/>
                  </a:moveTo>
                  <a:lnTo>
                    <a:pt x="0" y="7642102"/>
                  </a:lnTo>
                  <a:lnTo>
                    <a:pt x="5066927" y="0"/>
                  </a:lnTo>
                  <a:lnTo>
                    <a:pt x="5066927" y="7642102"/>
                  </a:lnTo>
                  <a:close/>
                </a:path>
              </a:pathLst>
            </a:custGeom>
            <a:solidFill>
              <a:srgbClr val="6F7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4495" y="6598376"/>
              <a:ext cx="3800474" cy="368862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6645813"/>
            <a:ext cx="10969625" cy="3641725"/>
            <a:chOff x="0" y="6645813"/>
            <a:chExt cx="10969625" cy="36417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693251"/>
              <a:ext cx="3337326" cy="35937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2452" y="6693251"/>
              <a:ext cx="3790949" cy="35937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6038" y="6645813"/>
              <a:ext cx="3952874" cy="36411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21434" y="6693251"/>
              <a:ext cx="3648074" cy="359374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33478" y="370320"/>
            <a:ext cx="137445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100" dirty="0"/>
              <a:t>Distintos</a:t>
            </a:r>
            <a:r>
              <a:rPr sz="6000" spc="-380" dirty="0"/>
              <a:t> </a:t>
            </a:r>
            <a:r>
              <a:rPr sz="6000" spc="150" dirty="0"/>
              <a:t>modelos</a:t>
            </a:r>
            <a:r>
              <a:rPr sz="6000" spc="-375" dirty="0"/>
              <a:t> </a:t>
            </a:r>
            <a:r>
              <a:rPr sz="6000" spc="145" dirty="0"/>
              <a:t>de</a:t>
            </a:r>
            <a:r>
              <a:rPr sz="6000" spc="-375" dirty="0"/>
              <a:t> </a:t>
            </a:r>
            <a:r>
              <a:rPr sz="6000" dirty="0"/>
              <a:t>negocio,</a:t>
            </a:r>
            <a:r>
              <a:rPr sz="6000" spc="-380" dirty="0"/>
              <a:t> </a:t>
            </a:r>
            <a:r>
              <a:rPr sz="6000" spc="60" dirty="0"/>
              <a:t>inovación </a:t>
            </a:r>
            <a:r>
              <a:rPr sz="6000" spc="145" dirty="0"/>
              <a:t>de</a:t>
            </a:r>
            <a:r>
              <a:rPr sz="6000" spc="-459" dirty="0"/>
              <a:t> </a:t>
            </a:r>
            <a:r>
              <a:rPr sz="6000" spc="145" dirty="0"/>
              <a:t>bebidas</a:t>
            </a:r>
            <a:r>
              <a:rPr sz="6000" spc="-459" dirty="0"/>
              <a:t> </a:t>
            </a:r>
            <a:r>
              <a:rPr sz="6000" dirty="0"/>
              <a:t>y</a:t>
            </a:r>
            <a:r>
              <a:rPr sz="6000" spc="-455" dirty="0"/>
              <a:t> </a:t>
            </a:r>
            <a:r>
              <a:rPr sz="6000" spc="65" dirty="0"/>
              <a:t>alimentos:</a:t>
            </a:r>
            <a:endParaRPr sz="6000"/>
          </a:p>
        </p:txBody>
      </p:sp>
      <p:sp>
        <p:nvSpPr>
          <p:cNvPr id="12" name="object 12"/>
          <p:cNvSpPr txBox="1"/>
          <p:nvPr/>
        </p:nvSpPr>
        <p:spPr>
          <a:xfrm>
            <a:off x="873458" y="2744573"/>
            <a:ext cx="1233551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0340">
              <a:lnSpc>
                <a:spcPct val="100000"/>
              </a:lnSpc>
              <a:spcBef>
                <a:spcPts val="100"/>
              </a:spcBef>
            </a:pPr>
            <a:r>
              <a:rPr sz="4500" spc="85" dirty="0">
                <a:solidFill>
                  <a:srgbClr val="DB1212"/>
                </a:solidFill>
                <a:latin typeface="Trebuchet MS"/>
                <a:cs typeface="Trebuchet MS"/>
              </a:rPr>
              <a:t>Nosotros</a:t>
            </a:r>
            <a:r>
              <a:rPr sz="4500" spc="-1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te</a:t>
            </a:r>
            <a:r>
              <a:rPr sz="4500" spc="-1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DB1212"/>
                </a:solidFill>
                <a:latin typeface="Trebuchet MS"/>
                <a:cs typeface="Trebuchet MS"/>
              </a:rPr>
              <a:t>diseñamos,</a:t>
            </a:r>
            <a:r>
              <a:rPr sz="4500" spc="-1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elaboramos</a:t>
            </a:r>
            <a:r>
              <a:rPr sz="4500" spc="-1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50" dirty="0">
                <a:solidFill>
                  <a:srgbClr val="DB1212"/>
                </a:solidFill>
                <a:latin typeface="Trebuchet MS"/>
                <a:cs typeface="Trebuchet MS"/>
              </a:rPr>
              <a:t>y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presonalizamos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el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producto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150" dirty="0">
                <a:solidFill>
                  <a:srgbClr val="DB1212"/>
                </a:solidFill>
                <a:latin typeface="Trebuchet MS"/>
                <a:cs typeface="Trebuchet MS"/>
              </a:rPr>
              <a:t>para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el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mercado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DB1212"/>
                </a:solidFill>
                <a:latin typeface="Trebuchet MS"/>
                <a:cs typeface="Trebuchet MS"/>
              </a:rPr>
              <a:t>de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tu</a:t>
            </a:r>
            <a:r>
              <a:rPr sz="4500" spc="6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65" dirty="0">
                <a:solidFill>
                  <a:srgbClr val="DB1212"/>
                </a:solidFill>
                <a:latin typeface="Trebuchet MS"/>
                <a:cs typeface="Trebuchet MS"/>
              </a:rPr>
              <a:t>convenencia;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114" dirty="0">
                <a:solidFill>
                  <a:srgbClr val="DB1212"/>
                </a:solidFill>
                <a:latin typeface="Trebuchet MS"/>
                <a:cs typeface="Trebuchet MS"/>
              </a:rPr>
              <a:t>ya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sea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85" dirty="0">
                <a:solidFill>
                  <a:srgbClr val="DB1212"/>
                </a:solidFill>
                <a:latin typeface="Trebuchet MS"/>
                <a:cs typeface="Trebuchet MS"/>
              </a:rPr>
              <a:t>una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nueva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marca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o</a:t>
            </a:r>
            <a:r>
              <a:rPr sz="4500" spc="7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DB1212"/>
                </a:solidFill>
                <a:latin typeface="Trebuchet MS"/>
                <a:cs typeface="Trebuchet MS"/>
              </a:rPr>
              <a:t>con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marca</a:t>
            </a:r>
            <a:r>
              <a:rPr sz="4500" spc="29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DB1212"/>
                </a:solidFill>
                <a:latin typeface="Trebuchet MS"/>
                <a:cs typeface="Trebuchet MS"/>
              </a:rPr>
              <a:t>propia.</a:t>
            </a:r>
            <a:endParaRPr sz="4500">
              <a:latin typeface="Trebuchet MS"/>
              <a:cs typeface="Trebuchet MS"/>
            </a:endParaRPr>
          </a:p>
          <a:p>
            <a:pPr marL="12700" marR="45085">
              <a:lnSpc>
                <a:spcPct val="100000"/>
              </a:lnSpc>
            </a:pPr>
            <a:r>
              <a:rPr sz="4500" spc="65" dirty="0">
                <a:solidFill>
                  <a:srgbClr val="DB1212"/>
                </a:solidFill>
                <a:latin typeface="Trebuchet MS"/>
                <a:cs typeface="Trebuchet MS"/>
              </a:rPr>
              <a:t>Contamos</a:t>
            </a:r>
            <a:r>
              <a:rPr sz="4500" spc="-2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con</a:t>
            </a:r>
            <a:r>
              <a:rPr sz="4500" spc="-2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un</a:t>
            </a:r>
            <a:r>
              <a:rPr sz="4500" spc="-2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alto</a:t>
            </a:r>
            <a:r>
              <a:rPr sz="4500" spc="-2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45" dirty="0">
                <a:solidFill>
                  <a:srgbClr val="DB1212"/>
                </a:solidFill>
                <a:latin typeface="Trebuchet MS"/>
                <a:cs typeface="Trebuchet MS"/>
              </a:rPr>
              <a:t>conocimiento</a:t>
            </a:r>
            <a:r>
              <a:rPr sz="4500" spc="-2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y</a:t>
            </a:r>
            <a:r>
              <a:rPr sz="4500" spc="-2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20" dirty="0">
                <a:solidFill>
                  <a:srgbClr val="DB1212"/>
                </a:solidFill>
                <a:latin typeface="Trebuchet MS"/>
                <a:cs typeface="Trebuchet MS"/>
              </a:rPr>
              <a:t>experecia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en</a:t>
            </a:r>
            <a:r>
              <a:rPr sz="4500" spc="-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el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80" dirty="0">
                <a:solidFill>
                  <a:srgbClr val="DB1212"/>
                </a:solidFill>
                <a:latin typeface="Trebuchet MS"/>
                <a:cs typeface="Trebuchet MS"/>
              </a:rPr>
              <a:t>área</a:t>
            </a:r>
            <a:r>
              <a:rPr sz="4500" spc="-35" dirty="0">
                <a:solidFill>
                  <a:srgbClr val="DB1212"/>
                </a:solidFill>
                <a:latin typeface="Trebuchet MS"/>
                <a:cs typeface="Trebuchet MS"/>
              </a:rPr>
              <a:t> comercial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de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60" dirty="0">
                <a:solidFill>
                  <a:srgbClr val="DB1212"/>
                </a:solidFill>
                <a:latin typeface="Trebuchet MS"/>
                <a:cs typeface="Trebuchet MS"/>
              </a:rPr>
              <a:t>bebidas</a:t>
            </a:r>
            <a:r>
              <a:rPr sz="4500" spc="-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DB1212"/>
                </a:solidFill>
                <a:latin typeface="Trebuchet MS"/>
                <a:cs typeface="Trebuchet MS"/>
              </a:rPr>
              <a:t>y</a:t>
            </a:r>
            <a:r>
              <a:rPr sz="45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DB1212"/>
                </a:solidFill>
                <a:latin typeface="Trebuchet MS"/>
                <a:cs typeface="Trebuchet MS"/>
              </a:rPr>
              <a:t>alimentos.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0408" y="547002"/>
            <a:ext cx="3457775" cy="32884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4592" y="538902"/>
            <a:ext cx="2230359" cy="29738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261" y="1653653"/>
            <a:ext cx="3036669" cy="28879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00" y="1312209"/>
            <a:ext cx="3194198" cy="30378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10408" y="4837621"/>
            <a:ext cx="3457774" cy="32884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4940" y="4646210"/>
            <a:ext cx="3457776" cy="328848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7015" y="4138972"/>
            <a:ext cx="11470640" cy="1398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1900">
              <a:lnSpc>
                <a:spcPts val="3470"/>
              </a:lnSpc>
              <a:spcBef>
                <a:spcPts val="100"/>
              </a:spcBef>
            </a:pPr>
            <a:r>
              <a:rPr sz="3200" dirty="0">
                <a:solidFill>
                  <a:srgbClr val="6F7478"/>
                </a:solidFill>
                <a:latin typeface="Tahoma"/>
                <a:cs typeface="Tahoma"/>
              </a:rPr>
              <a:t>Operador</a:t>
            </a:r>
            <a:r>
              <a:rPr sz="3200" spc="55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45" dirty="0">
                <a:solidFill>
                  <a:srgbClr val="6F7478"/>
                </a:solidFill>
                <a:latin typeface="Tahoma"/>
                <a:cs typeface="Tahoma"/>
              </a:rPr>
              <a:t>logístico</a:t>
            </a:r>
            <a:endParaRPr sz="3200">
              <a:latin typeface="Tahoma"/>
              <a:cs typeface="Tahoma"/>
            </a:endParaRPr>
          </a:p>
          <a:p>
            <a:pPr marL="9260840">
              <a:lnSpc>
                <a:spcPts val="3470"/>
              </a:lnSpc>
            </a:pPr>
            <a:r>
              <a:rPr sz="3200" spc="35" dirty="0">
                <a:solidFill>
                  <a:srgbClr val="6F7478"/>
                </a:solidFill>
                <a:latin typeface="Tahoma"/>
                <a:cs typeface="Tahoma"/>
              </a:rPr>
              <a:t>Distribución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3200" spc="50" dirty="0">
                <a:solidFill>
                  <a:srgbClr val="6F7478"/>
                </a:solidFill>
                <a:latin typeface="Tahoma"/>
                <a:cs typeface="Tahoma"/>
              </a:rPr>
              <a:t>Comercialización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51130" y="3622606"/>
            <a:ext cx="2167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0" dirty="0">
                <a:solidFill>
                  <a:srgbClr val="6F7478"/>
                </a:solidFill>
                <a:latin typeface="Tahoma"/>
                <a:cs typeface="Tahoma"/>
              </a:rPr>
              <a:t>Almacenaje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2906" y="427463"/>
            <a:ext cx="300609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60" dirty="0"/>
              <a:t>Somos:</a:t>
            </a:r>
            <a:endParaRPr sz="7000"/>
          </a:p>
        </p:txBody>
      </p:sp>
      <p:sp>
        <p:nvSpPr>
          <p:cNvPr id="11" name="object 11"/>
          <p:cNvSpPr txBox="1"/>
          <p:nvPr/>
        </p:nvSpPr>
        <p:spPr>
          <a:xfrm>
            <a:off x="2963443" y="8277488"/>
            <a:ext cx="56686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6F7478"/>
                </a:solidFill>
                <a:latin typeface="Tahoma"/>
                <a:cs typeface="Tahoma"/>
              </a:rPr>
              <a:t>Diseño</a:t>
            </a:r>
            <a:r>
              <a:rPr sz="3200" spc="-180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6F7478"/>
                </a:solidFill>
                <a:latin typeface="Tahoma"/>
                <a:cs typeface="Tahoma"/>
              </a:rPr>
              <a:t>y</a:t>
            </a:r>
            <a:r>
              <a:rPr sz="3200" spc="-175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60" dirty="0">
                <a:solidFill>
                  <a:srgbClr val="6F7478"/>
                </a:solidFill>
                <a:latin typeface="Tahoma"/>
                <a:cs typeface="Tahoma"/>
              </a:rPr>
              <a:t>poducción</a:t>
            </a:r>
            <a:r>
              <a:rPr sz="3200" spc="-175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65" dirty="0">
                <a:solidFill>
                  <a:srgbClr val="6F7478"/>
                </a:solidFill>
                <a:latin typeface="Tahoma"/>
                <a:cs typeface="Tahoma"/>
              </a:rPr>
              <a:t>de</a:t>
            </a:r>
            <a:r>
              <a:rPr sz="3200" spc="-175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55" dirty="0">
                <a:solidFill>
                  <a:srgbClr val="6F7478"/>
                </a:solidFill>
                <a:latin typeface="Tahoma"/>
                <a:cs typeface="Tahoma"/>
              </a:rPr>
              <a:t>bebidas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6865" y="9199794"/>
            <a:ext cx="1225169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409" dirty="0">
                <a:solidFill>
                  <a:srgbClr val="DB1212"/>
                </a:solidFill>
                <a:latin typeface="Trebuchet MS"/>
                <a:cs typeface="Trebuchet MS"/>
              </a:rPr>
              <a:t>TUS</a:t>
            </a:r>
            <a:r>
              <a:rPr sz="7000" spc="11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7000" spc="795" dirty="0">
                <a:solidFill>
                  <a:srgbClr val="DB1212"/>
                </a:solidFill>
                <a:latin typeface="Trebuchet MS"/>
                <a:cs typeface="Trebuchet MS"/>
              </a:rPr>
              <a:t>SOCIOS</a:t>
            </a:r>
            <a:r>
              <a:rPr sz="7000" spc="11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7000" spc="765" dirty="0">
                <a:solidFill>
                  <a:srgbClr val="DB1212"/>
                </a:solidFill>
                <a:latin typeface="Trebuchet MS"/>
                <a:cs typeface="Trebuchet MS"/>
              </a:rPr>
              <a:t>COMERCIALES</a:t>
            </a:r>
            <a:endParaRPr sz="7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51018" y="8047976"/>
            <a:ext cx="4305935" cy="9988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73685" marR="5080" indent="-261620">
              <a:lnSpc>
                <a:spcPts val="3829"/>
              </a:lnSpc>
              <a:spcBef>
                <a:spcPts val="204"/>
              </a:spcBef>
            </a:pPr>
            <a:r>
              <a:rPr sz="3200" dirty="0">
                <a:solidFill>
                  <a:srgbClr val="6F7478"/>
                </a:solidFill>
                <a:latin typeface="Tahoma"/>
                <a:cs typeface="Tahoma"/>
              </a:rPr>
              <a:t>Estrategia</a:t>
            </a:r>
            <a:r>
              <a:rPr sz="3200" spc="-55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70" dirty="0">
                <a:solidFill>
                  <a:srgbClr val="6F7478"/>
                </a:solidFill>
                <a:latin typeface="Tahoma"/>
                <a:cs typeface="Tahoma"/>
              </a:rPr>
              <a:t>comercial</a:t>
            </a:r>
            <a:r>
              <a:rPr sz="3200" spc="-50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6F7478"/>
                </a:solidFill>
                <a:latin typeface="Tahoma"/>
                <a:cs typeface="Tahoma"/>
              </a:rPr>
              <a:t>en </a:t>
            </a:r>
            <a:r>
              <a:rPr sz="3200" spc="65" dirty="0">
                <a:solidFill>
                  <a:srgbClr val="6F7478"/>
                </a:solidFill>
                <a:latin typeface="Tahoma"/>
                <a:cs typeface="Tahoma"/>
              </a:rPr>
              <a:t>bebidas</a:t>
            </a:r>
            <a:r>
              <a:rPr sz="3200" spc="-240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6F7478"/>
                </a:solidFill>
                <a:latin typeface="Tahoma"/>
                <a:cs typeface="Tahoma"/>
              </a:rPr>
              <a:t>y</a:t>
            </a:r>
            <a:r>
              <a:rPr sz="3200" spc="-235" dirty="0">
                <a:solidFill>
                  <a:srgbClr val="6F7478"/>
                </a:solidFill>
                <a:latin typeface="Tahoma"/>
                <a:cs typeface="Tahoma"/>
              </a:rPr>
              <a:t> </a:t>
            </a:r>
            <a:r>
              <a:rPr sz="3200" spc="35" dirty="0">
                <a:solidFill>
                  <a:srgbClr val="6F7478"/>
                </a:solidFill>
                <a:latin typeface="Tahoma"/>
                <a:cs typeface="Tahoma"/>
              </a:rPr>
              <a:t>alimentos.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5" name="Pentágono 14">
            <a:extLst>
              <a:ext uri="{FF2B5EF4-FFF2-40B4-BE49-F238E27FC236}">
                <a16:creationId xmlns:a16="http://schemas.microsoft.com/office/drawing/2014/main" id="{1328AA41-D49F-DF49-23AC-A5B574E0B66E}"/>
              </a:ext>
            </a:extLst>
          </p:cNvPr>
          <p:cNvSpPr/>
          <p:nvPr/>
        </p:nvSpPr>
        <p:spPr>
          <a:xfrm>
            <a:off x="16230600" y="4837621"/>
            <a:ext cx="960120" cy="914400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3604" y="1413737"/>
              <a:ext cx="15880715" cy="6700520"/>
            </a:xfrm>
            <a:custGeom>
              <a:avLst/>
              <a:gdLst/>
              <a:ahLst/>
              <a:cxnLst/>
              <a:rect l="l" t="t" r="r" b="b"/>
              <a:pathLst>
                <a:path w="15880715" h="6700520">
                  <a:moveTo>
                    <a:pt x="7051053" y="1462328"/>
                  </a:moveTo>
                  <a:lnTo>
                    <a:pt x="6526073" y="127"/>
                  </a:lnTo>
                  <a:lnTo>
                    <a:pt x="2672854" y="127"/>
                  </a:lnTo>
                  <a:lnTo>
                    <a:pt x="2672854" y="0"/>
                  </a:lnTo>
                  <a:lnTo>
                    <a:pt x="0" y="0"/>
                  </a:lnTo>
                  <a:lnTo>
                    <a:pt x="524967" y="1462201"/>
                  </a:lnTo>
                  <a:lnTo>
                    <a:pt x="1824786" y="1462201"/>
                  </a:lnTo>
                  <a:lnTo>
                    <a:pt x="1824786" y="1462328"/>
                  </a:lnTo>
                  <a:lnTo>
                    <a:pt x="7051053" y="1462328"/>
                  </a:lnTo>
                  <a:close/>
                </a:path>
                <a:path w="15880715" h="6700520">
                  <a:moveTo>
                    <a:pt x="11465852" y="3729812"/>
                  </a:moveTo>
                  <a:lnTo>
                    <a:pt x="10940885" y="2267597"/>
                  </a:lnTo>
                  <a:lnTo>
                    <a:pt x="7087654" y="2267597"/>
                  </a:lnTo>
                  <a:lnTo>
                    <a:pt x="7087654" y="2267470"/>
                  </a:lnTo>
                  <a:lnTo>
                    <a:pt x="4414799" y="2267470"/>
                  </a:lnTo>
                  <a:lnTo>
                    <a:pt x="4939779" y="3729685"/>
                  </a:lnTo>
                  <a:lnTo>
                    <a:pt x="6239586" y="3729685"/>
                  </a:lnTo>
                  <a:lnTo>
                    <a:pt x="6239586" y="3729812"/>
                  </a:lnTo>
                  <a:lnTo>
                    <a:pt x="11465852" y="3729812"/>
                  </a:lnTo>
                  <a:close/>
                </a:path>
                <a:path w="15880715" h="6700520">
                  <a:moveTo>
                    <a:pt x="15880664" y="6700507"/>
                  </a:moveTo>
                  <a:lnTo>
                    <a:pt x="15355685" y="5238293"/>
                  </a:lnTo>
                  <a:lnTo>
                    <a:pt x="11502466" y="5238293"/>
                  </a:lnTo>
                  <a:lnTo>
                    <a:pt x="11502466" y="5238166"/>
                  </a:lnTo>
                  <a:lnTo>
                    <a:pt x="8829611" y="5238166"/>
                  </a:lnTo>
                  <a:lnTo>
                    <a:pt x="9354579" y="6700380"/>
                  </a:lnTo>
                  <a:lnTo>
                    <a:pt x="10654398" y="6700380"/>
                  </a:lnTo>
                  <a:lnTo>
                    <a:pt x="10654398" y="6700507"/>
                  </a:lnTo>
                  <a:lnTo>
                    <a:pt x="15880664" y="6700507"/>
                  </a:lnTo>
                  <a:close/>
                </a:path>
              </a:pathLst>
            </a:custGeom>
            <a:solidFill>
              <a:srgbClr val="DB1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40978" y="1570912"/>
            <a:ext cx="5203825" cy="1099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50" spc="345" dirty="0">
                <a:solidFill>
                  <a:srgbClr val="FFFFFF"/>
                </a:solidFill>
              </a:rPr>
              <a:t>9</a:t>
            </a:r>
            <a:r>
              <a:rPr sz="7050" spc="-540" dirty="0">
                <a:solidFill>
                  <a:srgbClr val="FFFFFF"/>
                </a:solidFill>
              </a:rPr>
              <a:t> </a:t>
            </a:r>
            <a:r>
              <a:rPr sz="7050" spc="145" dirty="0">
                <a:solidFill>
                  <a:srgbClr val="FFFFFF"/>
                </a:solidFill>
              </a:rPr>
              <a:t>de</a:t>
            </a:r>
            <a:r>
              <a:rPr sz="7050" spc="-540" dirty="0">
                <a:solidFill>
                  <a:srgbClr val="FFFFFF"/>
                </a:solidFill>
              </a:rPr>
              <a:t> </a:t>
            </a:r>
            <a:r>
              <a:rPr sz="7050" spc="125" dirty="0">
                <a:solidFill>
                  <a:srgbClr val="FFFFFF"/>
                </a:solidFill>
              </a:rPr>
              <a:t>cada</a:t>
            </a:r>
            <a:r>
              <a:rPr sz="7050" spc="-540" dirty="0">
                <a:solidFill>
                  <a:srgbClr val="FFFFFF"/>
                </a:solidFill>
              </a:rPr>
              <a:t> </a:t>
            </a:r>
            <a:r>
              <a:rPr sz="7050" spc="315" dirty="0">
                <a:solidFill>
                  <a:srgbClr val="FFFFFF"/>
                </a:solidFill>
              </a:rPr>
              <a:t>10</a:t>
            </a:r>
            <a:endParaRPr sz="7050"/>
          </a:p>
        </p:txBody>
      </p:sp>
      <p:sp>
        <p:nvSpPr>
          <p:cNvPr id="6" name="object 6"/>
          <p:cNvSpPr txBox="1"/>
          <p:nvPr/>
        </p:nvSpPr>
        <p:spPr>
          <a:xfrm>
            <a:off x="2006653" y="2791602"/>
            <a:ext cx="14863444" cy="64401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075055" marR="8636635" indent="-1062990">
              <a:lnSpc>
                <a:spcPts val="3229"/>
              </a:lnSpc>
              <a:spcBef>
                <a:spcPts val="254"/>
              </a:spcBef>
            </a:pPr>
            <a:r>
              <a:rPr sz="2700" spc="70" dirty="0">
                <a:solidFill>
                  <a:srgbClr val="292D32"/>
                </a:solidFill>
                <a:latin typeface="Trebuchet MS"/>
                <a:cs typeface="Trebuchet MS"/>
              </a:rPr>
              <a:t>Empresas</a:t>
            </a:r>
            <a:r>
              <a:rPr sz="2700" spc="5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mejora</a:t>
            </a:r>
            <a:r>
              <a:rPr sz="27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sus</a:t>
            </a:r>
            <a:r>
              <a:rPr sz="27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ventas</a:t>
            </a:r>
            <a:r>
              <a:rPr sz="27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y</a:t>
            </a:r>
            <a:r>
              <a:rPr sz="27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292D32"/>
                </a:solidFill>
                <a:latin typeface="Trebuchet MS"/>
                <a:cs typeface="Trebuchet MS"/>
              </a:rPr>
              <a:t>alacance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con</a:t>
            </a:r>
            <a:r>
              <a:rPr sz="2700" spc="1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un</a:t>
            </a:r>
            <a:r>
              <a:rPr sz="2700" spc="16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operador</a:t>
            </a:r>
            <a:r>
              <a:rPr sz="2700" spc="1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292D32"/>
                </a:solidFill>
                <a:latin typeface="Trebuchet MS"/>
                <a:cs typeface="Trebuchet MS"/>
              </a:rPr>
              <a:t>logístico</a:t>
            </a:r>
            <a:endParaRPr sz="2700">
              <a:latin typeface="Trebuchet MS"/>
              <a:cs typeface="Trebuchet MS"/>
            </a:endParaRPr>
          </a:p>
          <a:p>
            <a:pPr marR="581025" algn="ctr">
              <a:lnSpc>
                <a:spcPct val="100000"/>
              </a:lnSpc>
              <a:spcBef>
                <a:spcPts val="1750"/>
              </a:spcBef>
            </a:pPr>
            <a:r>
              <a:rPr sz="7050" spc="60" dirty="0">
                <a:solidFill>
                  <a:srgbClr val="FFFFFF"/>
                </a:solidFill>
                <a:latin typeface="Tahoma"/>
                <a:cs typeface="Tahoma"/>
              </a:rPr>
              <a:t>85%</a:t>
            </a:r>
            <a:endParaRPr sz="7050">
              <a:latin typeface="Tahoma"/>
              <a:cs typeface="Tahoma"/>
            </a:endParaRPr>
          </a:p>
          <a:p>
            <a:pPr marL="4451985" marR="3976370" algn="ctr">
              <a:lnSpc>
                <a:spcPts val="3220"/>
              </a:lnSpc>
              <a:spcBef>
                <a:spcPts val="1190"/>
              </a:spcBef>
            </a:pPr>
            <a:r>
              <a:rPr sz="2700" spc="170" dirty="0">
                <a:solidFill>
                  <a:srgbClr val="292D32"/>
                </a:solidFill>
                <a:latin typeface="Trebuchet MS"/>
                <a:cs typeface="Trebuchet MS"/>
              </a:rPr>
              <a:t>De</a:t>
            </a:r>
            <a:r>
              <a:rPr sz="2700" spc="7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las</a:t>
            </a:r>
            <a:r>
              <a:rPr sz="2700" spc="7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empresas</a:t>
            </a:r>
            <a:r>
              <a:rPr sz="2700" spc="7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e</a:t>
            </a:r>
            <a:r>
              <a:rPr sz="2700" spc="7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industrias</a:t>
            </a:r>
            <a:r>
              <a:rPr sz="2700" spc="7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20" dirty="0">
                <a:solidFill>
                  <a:srgbClr val="292D32"/>
                </a:solidFill>
                <a:latin typeface="Trebuchet MS"/>
                <a:cs typeface="Trebuchet MS"/>
              </a:rPr>
              <a:t>invierten</a:t>
            </a:r>
            <a:r>
              <a:rPr sz="2700" spc="7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35" dirty="0">
                <a:solidFill>
                  <a:srgbClr val="292D32"/>
                </a:solidFill>
                <a:latin typeface="Trebuchet MS"/>
                <a:cs typeface="Trebuchet MS"/>
              </a:rPr>
              <a:t>en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logística</a:t>
            </a:r>
            <a:r>
              <a:rPr sz="2700" spc="7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110" dirty="0">
                <a:solidFill>
                  <a:srgbClr val="292D32"/>
                </a:solidFill>
                <a:latin typeface="Trebuchet MS"/>
                <a:cs typeface="Trebuchet MS"/>
              </a:rPr>
              <a:t>para</a:t>
            </a:r>
            <a:r>
              <a:rPr sz="2700" spc="8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50" dirty="0">
                <a:solidFill>
                  <a:srgbClr val="292D32"/>
                </a:solidFill>
                <a:latin typeface="Trebuchet MS"/>
                <a:cs typeface="Trebuchet MS"/>
              </a:rPr>
              <a:t>lograr</a:t>
            </a:r>
            <a:r>
              <a:rPr sz="2700" spc="7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sus</a:t>
            </a:r>
            <a:r>
              <a:rPr sz="2700" spc="8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292D32"/>
                </a:solidFill>
                <a:latin typeface="Trebuchet MS"/>
                <a:cs typeface="Trebuchet MS"/>
              </a:rPr>
              <a:t>objetivos empresariales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30"/>
              </a:spcBef>
            </a:pPr>
            <a:endParaRPr sz="2700">
              <a:latin typeface="Trebuchet MS"/>
              <a:cs typeface="Trebuchet MS"/>
            </a:endParaRPr>
          </a:p>
          <a:p>
            <a:pPr marL="8774430">
              <a:lnSpc>
                <a:spcPct val="100000"/>
              </a:lnSpc>
            </a:pPr>
            <a:r>
              <a:rPr sz="5500" spc="75" dirty="0">
                <a:solidFill>
                  <a:srgbClr val="FFFFFF"/>
                </a:solidFill>
                <a:latin typeface="Tahoma"/>
                <a:cs typeface="Tahoma"/>
              </a:rPr>
              <a:t>Ahorro</a:t>
            </a:r>
            <a:r>
              <a:rPr sz="5500" spc="-4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500" spc="105" dirty="0">
                <a:solidFill>
                  <a:srgbClr val="FFFFFF"/>
                </a:solidFill>
                <a:latin typeface="Tahoma"/>
                <a:cs typeface="Tahoma"/>
              </a:rPr>
              <a:t>10%-</a:t>
            </a:r>
            <a:r>
              <a:rPr sz="5500" spc="60" dirty="0">
                <a:solidFill>
                  <a:srgbClr val="FFFFFF"/>
                </a:solidFill>
                <a:latin typeface="Tahoma"/>
                <a:cs typeface="Tahoma"/>
              </a:rPr>
              <a:t>13%</a:t>
            </a:r>
            <a:endParaRPr sz="5500">
              <a:latin typeface="Tahoma"/>
              <a:cs typeface="Tahoma"/>
            </a:endParaRPr>
          </a:p>
          <a:p>
            <a:pPr marL="8799195" marR="5080" indent="151130">
              <a:lnSpc>
                <a:spcPts val="3229"/>
              </a:lnSpc>
              <a:spcBef>
                <a:spcPts val="5009"/>
              </a:spcBef>
            </a:pPr>
            <a:r>
              <a:rPr sz="2700" spc="175" dirty="0">
                <a:solidFill>
                  <a:srgbClr val="292D32"/>
                </a:solidFill>
                <a:latin typeface="Trebuchet MS"/>
                <a:cs typeface="Trebuchet MS"/>
              </a:rPr>
              <a:t>Las</a:t>
            </a:r>
            <a:r>
              <a:rPr sz="27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empresas</a:t>
            </a:r>
            <a:r>
              <a:rPr sz="27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en</a:t>
            </a:r>
            <a:r>
              <a:rPr sz="27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un</a:t>
            </a:r>
            <a:r>
              <a:rPr sz="27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costo</a:t>
            </a:r>
            <a:r>
              <a:rPr sz="27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de</a:t>
            </a:r>
            <a:r>
              <a:rPr sz="27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envío</a:t>
            </a:r>
            <a:r>
              <a:rPr sz="27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50" dirty="0">
                <a:solidFill>
                  <a:srgbClr val="292D32"/>
                </a:solidFill>
                <a:latin typeface="Trebuchet MS"/>
                <a:cs typeface="Trebuchet MS"/>
              </a:rPr>
              <a:t>y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transportes</a:t>
            </a:r>
            <a:r>
              <a:rPr sz="2700" spc="9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externalizando</a:t>
            </a:r>
            <a:r>
              <a:rPr sz="2700" spc="9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dirty="0">
                <a:solidFill>
                  <a:srgbClr val="292D32"/>
                </a:solidFill>
                <a:latin typeface="Trebuchet MS"/>
                <a:cs typeface="Trebuchet MS"/>
              </a:rPr>
              <a:t>la</a:t>
            </a:r>
            <a:r>
              <a:rPr sz="2700" spc="9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700" spc="-20" dirty="0">
                <a:solidFill>
                  <a:srgbClr val="292D32"/>
                </a:solidFill>
                <a:latin typeface="Trebuchet MS"/>
                <a:cs typeface="Trebuchet MS"/>
              </a:rPr>
              <a:t>logística.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22281"/>
            <a:ext cx="13282930" cy="40335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500"/>
              </a:lnSpc>
              <a:spcBef>
                <a:spcPts val="300"/>
              </a:spcBef>
            </a:pPr>
            <a:r>
              <a:rPr sz="8800" spc="150" dirty="0"/>
              <a:t>Contamos</a:t>
            </a:r>
            <a:r>
              <a:rPr sz="8800" spc="-655" dirty="0"/>
              <a:t> </a:t>
            </a:r>
            <a:r>
              <a:rPr sz="8800" spc="165" dirty="0"/>
              <a:t>con</a:t>
            </a:r>
            <a:r>
              <a:rPr sz="8800" spc="-655" dirty="0"/>
              <a:t> </a:t>
            </a:r>
            <a:r>
              <a:rPr sz="8800" spc="135" dirty="0"/>
              <a:t>experiencia </a:t>
            </a:r>
            <a:r>
              <a:rPr sz="8800" spc="110" dirty="0"/>
              <a:t>en</a:t>
            </a:r>
            <a:r>
              <a:rPr sz="8800" spc="-665" dirty="0"/>
              <a:t> </a:t>
            </a:r>
            <a:r>
              <a:rPr sz="8800" spc="170" dirty="0"/>
              <a:t>centros</a:t>
            </a:r>
            <a:r>
              <a:rPr sz="8800" spc="-660" dirty="0"/>
              <a:t> </a:t>
            </a:r>
            <a:r>
              <a:rPr sz="8800" spc="185" dirty="0"/>
              <a:t>de</a:t>
            </a:r>
            <a:r>
              <a:rPr sz="8800" spc="-665" dirty="0"/>
              <a:t> </a:t>
            </a:r>
            <a:r>
              <a:rPr sz="8800" spc="155" dirty="0"/>
              <a:t>distribución </a:t>
            </a:r>
            <a:r>
              <a:rPr sz="8800" spc="40" dirty="0"/>
              <a:t>como:</a:t>
            </a:r>
            <a:endParaRPr sz="8800"/>
          </a:p>
        </p:txBody>
      </p:sp>
      <p:sp>
        <p:nvSpPr>
          <p:cNvPr id="3" name="object 3"/>
          <p:cNvSpPr/>
          <p:nvPr/>
        </p:nvSpPr>
        <p:spPr>
          <a:xfrm>
            <a:off x="14034436" y="0"/>
            <a:ext cx="4253865" cy="3402329"/>
          </a:xfrm>
          <a:custGeom>
            <a:avLst/>
            <a:gdLst/>
            <a:ahLst/>
            <a:cxnLst/>
            <a:rect l="l" t="t" r="r" b="b"/>
            <a:pathLst>
              <a:path w="4253865" h="3402329">
                <a:moveTo>
                  <a:pt x="4253563" y="3402055"/>
                </a:moveTo>
                <a:lnTo>
                  <a:pt x="0" y="0"/>
                </a:lnTo>
                <a:lnTo>
                  <a:pt x="4253563" y="0"/>
                </a:lnTo>
                <a:lnTo>
                  <a:pt x="4253563" y="3402055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295" y="5816232"/>
            <a:ext cx="1809749" cy="3977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6412" y="6583553"/>
            <a:ext cx="1951092" cy="5905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3387" y="5658439"/>
            <a:ext cx="2148759" cy="5143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0465" y="6459079"/>
            <a:ext cx="1326465" cy="6000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91106" y="5742049"/>
            <a:ext cx="1028699" cy="60007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144000" y="5627353"/>
            <a:ext cx="7771130" cy="2488565"/>
            <a:chOff x="9144000" y="5627353"/>
            <a:chExt cx="7771130" cy="248856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00" y="6206928"/>
              <a:ext cx="1200149" cy="15049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70246" y="5627353"/>
              <a:ext cx="2724149" cy="581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39642" y="6583554"/>
              <a:ext cx="3022763" cy="8858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31030" y="5810171"/>
              <a:ext cx="1914524" cy="4667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167261" y="7467974"/>
              <a:ext cx="1747856" cy="6476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675101" y="5814195"/>
            <a:ext cx="1209674" cy="1209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89145" y="7418498"/>
            <a:ext cx="1690783" cy="4667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266555" cy="10287000"/>
          </a:xfrm>
          <a:custGeom>
            <a:avLst/>
            <a:gdLst/>
            <a:ahLst/>
            <a:cxnLst/>
            <a:rect l="l" t="t" r="r" b="b"/>
            <a:pathLst>
              <a:path w="9266555" h="10287000">
                <a:moveTo>
                  <a:pt x="0" y="10286999"/>
                </a:moveTo>
                <a:lnTo>
                  <a:pt x="0" y="0"/>
                </a:lnTo>
                <a:lnTo>
                  <a:pt x="9266384" y="0"/>
                </a:lnTo>
                <a:lnTo>
                  <a:pt x="5443024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7247" y="845912"/>
            <a:ext cx="6170295" cy="55041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8630"/>
              </a:lnSpc>
              <a:spcBef>
                <a:spcPts val="195"/>
              </a:spcBef>
            </a:pPr>
            <a:r>
              <a:rPr sz="7200" spc="60" dirty="0">
                <a:solidFill>
                  <a:srgbClr val="FFFFFF"/>
                </a:solidFill>
                <a:latin typeface="Tahoma"/>
                <a:cs typeface="Tahoma"/>
              </a:rPr>
              <a:t>Entregas </a:t>
            </a:r>
            <a:r>
              <a:rPr sz="7200" spc="160" dirty="0">
                <a:solidFill>
                  <a:srgbClr val="FFFFFF"/>
                </a:solidFill>
                <a:latin typeface="Tahoma"/>
                <a:cs typeface="Tahoma"/>
              </a:rPr>
              <a:t>semanales</a:t>
            </a:r>
            <a:r>
              <a:rPr sz="72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200" spc="114" dirty="0">
                <a:solidFill>
                  <a:srgbClr val="FFFFFF"/>
                </a:solidFill>
                <a:latin typeface="Tahoma"/>
                <a:cs typeface="Tahoma"/>
              </a:rPr>
              <a:t>con </a:t>
            </a:r>
            <a:r>
              <a:rPr sz="7200" dirty="0">
                <a:solidFill>
                  <a:srgbClr val="FFFFFF"/>
                </a:solidFill>
                <a:latin typeface="Tahoma"/>
                <a:cs typeface="Tahoma"/>
              </a:rPr>
              <a:t>un</a:t>
            </a:r>
            <a:r>
              <a:rPr sz="7200" spc="-4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200" spc="140" dirty="0">
                <a:solidFill>
                  <a:srgbClr val="FFFFFF"/>
                </a:solidFill>
                <a:latin typeface="Tahoma"/>
                <a:cs typeface="Tahoma"/>
              </a:rPr>
              <a:t>excelente </a:t>
            </a:r>
            <a:r>
              <a:rPr sz="7200" spc="125" dirty="0">
                <a:solidFill>
                  <a:srgbClr val="FFFFFF"/>
                </a:solidFill>
                <a:latin typeface="Tahoma"/>
                <a:cs typeface="Tahoma"/>
              </a:rPr>
              <a:t>servicio</a:t>
            </a:r>
            <a:r>
              <a:rPr sz="7200" spc="-5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200" spc="150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7200" spc="110" dirty="0">
                <a:solidFill>
                  <a:srgbClr val="FFFFFF"/>
                </a:solidFill>
                <a:latin typeface="Tahoma"/>
                <a:cs typeface="Tahoma"/>
              </a:rPr>
              <a:t>calidad.</a:t>
            </a:r>
            <a:endParaRPr sz="72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838236" y="296972"/>
            <a:ext cx="14598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65" dirty="0">
                <a:solidFill>
                  <a:srgbClr val="292D32"/>
                </a:solidFill>
              </a:rPr>
              <a:t>Pacífico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9838236" y="1085671"/>
            <a:ext cx="6074410" cy="875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Tijuana,</a:t>
            </a:r>
            <a:r>
              <a:rPr sz="2400" spc="-7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Mexicali,</a:t>
            </a:r>
            <a:r>
              <a:rPr sz="2400" spc="-6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Obregón</a:t>
            </a:r>
            <a:r>
              <a:rPr sz="2400" spc="-6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5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Culiacán.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15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50" dirty="0">
                <a:solidFill>
                  <a:srgbClr val="292D32"/>
                </a:solidFill>
                <a:latin typeface="Tahoma"/>
                <a:cs typeface="Tahoma"/>
              </a:rPr>
              <a:t>Golfo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70"/>
              </a:spcBef>
            </a:pP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Veracruz</a:t>
            </a:r>
            <a:r>
              <a:rPr sz="2400" spc="-5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5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Tampico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200" spc="-25" dirty="0">
                <a:solidFill>
                  <a:srgbClr val="292D32"/>
                </a:solidFill>
                <a:latin typeface="Tahoma"/>
                <a:cs typeface="Tahoma"/>
              </a:rPr>
              <a:t>Sur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70"/>
              </a:spcBef>
            </a:pPr>
            <a:r>
              <a:rPr sz="2400" spc="45" dirty="0">
                <a:solidFill>
                  <a:srgbClr val="292D32"/>
                </a:solidFill>
                <a:latin typeface="Tahoma"/>
                <a:cs typeface="Tahoma"/>
              </a:rPr>
              <a:t>Villahermosa</a:t>
            </a:r>
            <a:r>
              <a:rPr sz="2400" spc="-16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16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Mérida.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200" spc="55" dirty="0">
                <a:solidFill>
                  <a:srgbClr val="292D32"/>
                </a:solidFill>
                <a:latin typeface="Tahoma"/>
                <a:cs typeface="Tahoma"/>
              </a:rPr>
              <a:t>Noreste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70"/>
              </a:spcBef>
            </a:pP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Chihuahua,</a:t>
            </a:r>
            <a:r>
              <a:rPr sz="2400" spc="-4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Monterrey,</a:t>
            </a:r>
            <a:r>
              <a:rPr sz="2400" spc="-3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Reynosa</a:t>
            </a:r>
            <a:r>
              <a:rPr sz="2400" spc="-4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3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292D32"/>
                </a:solidFill>
                <a:latin typeface="Tahoma"/>
                <a:cs typeface="Tahoma"/>
              </a:rPr>
              <a:t>Saltillo.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200" spc="50" dirty="0">
                <a:solidFill>
                  <a:srgbClr val="292D32"/>
                </a:solidFill>
                <a:latin typeface="Tahoma"/>
                <a:cs typeface="Tahoma"/>
              </a:rPr>
              <a:t>Bajío-</a:t>
            </a:r>
            <a:r>
              <a:rPr sz="3200" spc="-10" dirty="0">
                <a:solidFill>
                  <a:srgbClr val="292D32"/>
                </a:solidFill>
                <a:latin typeface="Tahoma"/>
                <a:cs typeface="Tahoma"/>
              </a:rPr>
              <a:t>Centro</a:t>
            </a:r>
            <a:endParaRPr sz="3200">
              <a:latin typeface="Tahoma"/>
              <a:cs typeface="Tahoma"/>
            </a:endParaRPr>
          </a:p>
          <a:p>
            <a:pPr marL="84455">
              <a:lnSpc>
                <a:spcPct val="100000"/>
              </a:lnSpc>
              <a:spcBef>
                <a:spcPts val="2370"/>
              </a:spcBef>
            </a:pP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Guadalajara,</a:t>
            </a:r>
            <a:r>
              <a:rPr sz="2400" spc="-9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Leon,</a:t>
            </a:r>
            <a:r>
              <a:rPr sz="2400" spc="-9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Leon</a:t>
            </a:r>
            <a:r>
              <a:rPr sz="2400" spc="-9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9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Queretaro.</a:t>
            </a:r>
            <a:r>
              <a:rPr sz="2400" spc="-9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50" dirty="0">
                <a:solidFill>
                  <a:srgbClr val="292D32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930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-10" dirty="0">
                <a:solidFill>
                  <a:srgbClr val="292D32"/>
                </a:solidFill>
                <a:latin typeface="Tahoma"/>
                <a:cs typeface="Tahoma"/>
              </a:rPr>
              <a:t>Centro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70"/>
              </a:spcBef>
            </a:pPr>
            <a:r>
              <a:rPr sz="2400" spc="55" dirty="0">
                <a:solidFill>
                  <a:srgbClr val="292D32"/>
                </a:solidFill>
                <a:latin typeface="Tahoma"/>
                <a:cs typeface="Tahoma"/>
              </a:rPr>
              <a:t>México</a:t>
            </a:r>
            <a:r>
              <a:rPr sz="2400" spc="-12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292D32"/>
                </a:solidFill>
                <a:latin typeface="Tahoma"/>
                <a:cs typeface="Tahoma"/>
              </a:rPr>
              <a:t>CDMX</a:t>
            </a:r>
            <a:r>
              <a:rPr sz="2400" spc="-12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12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edo.México,</a:t>
            </a:r>
            <a:r>
              <a:rPr sz="2400" spc="-12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292D32"/>
                </a:solidFill>
                <a:latin typeface="Tahoma"/>
                <a:cs typeface="Tahoma"/>
              </a:rPr>
              <a:t>Puebla</a:t>
            </a:r>
            <a:r>
              <a:rPr sz="2400" spc="-12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12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Toluca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481194"/>
            <a:ext cx="7108825" cy="3806190"/>
          </a:xfrm>
          <a:custGeom>
            <a:avLst/>
            <a:gdLst/>
            <a:ahLst/>
            <a:cxnLst/>
            <a:rect l="l" t="t" r="r" b="b"/>
            <a:pathLst>
              <a:path w="7108825" h="3806190">
                <a:moveTo>
                  <a:pt x="7108824" y="3805804"/>
                </a:moveTo>
                <a:lnTo>
                  <a:pt x="0" y="3805805"/>
                </a:lnTo>
                <a:lnTo>
                  <a:pt x="0" y="0"/>
                </a:lnTo>
                <a:lnTo>
                  <a:pt x="7108824" y="3805804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34572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54355" y="1033912"/>
            <a:ext cx="8583930" cy="27000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500"/>
              </a:lnSpc>
              <a:spcBef>
                <a:spcPts val="300"/>
              </a:spcBef>
            </a:pPr>
            <a:r>
              <a:rPr sz="8800" spc="165" dirty="0"/>
              <a:t>Nuestro</a:t>
            </a:r>
            <a:r>
              <a:rPr sz="8800" spc="-650" dirty="0"/>
              <a:t> </a:t>
            </a:r>
            <a:r>
              <a:rPr sz="8800" spc="160" dirty="0"/>
              <a:t>almacén diseñado</a:t>
            </a:r>
            <a:r>
              <a:rPr sz="8800" spc="-640" dirty="0"/>
              <a:t> </a:t>
            </a:r>
            <a:r>
              <a:rPr sz="8800" spc="-20" dirty="0"/>
              <a:t>con:</a:t>
            </a:r>
            <a:endParaRPr sz="88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2570" indent="-229870">
              <a:lnSpc>
                <a:spcPct val="100000"/>
              </a:lnSpc>
              <a:spcBef>
                <a:spcPts val="665"/>
              </a:spcBef>
              <a:buChar char="-"/>
              <a:tabLst>
                <a:tab pos="242570" algn="l"/>
              </a:tabLst>
            </a:pPr>
            <a:r>
              <a:rPr dirty="0"/>
              <a:t>Posiciones</a:t>
            </a:r>
            <a:r>
              <a:rPr spc="-100" dirty="0"/>
              <a:t> </a:t>
            </a:r>
            <a:r>
              <a:rPr spc="40" dirty="0"/>
              <a:t>Racks</a:t>
            </a:r>
          </a:p>
          <a:p>
            <a:pPr marL="242570" indent="-229870">
              <a:lnSpc>
                <a:spcPct val="100000"/>
              </a:lnSpc>
              <a:spcBef>
                <a:spcPts val="570"/>
              </a:spcBef>
              <a:buChar char="-"/>
              <a:tabLst>
                <a:tab pos="242570" algn="l"/>
              </a:tabLst>
            </a:pPr>
            <a:r>
              <a:rPr spc="105" dirty="0"/>
              <a:t>Capacidad</a:t>
            </a:r>
            <a:r>
              <a:rPr spc="75" dirty="0"/>
              <a:t> </a:t>
            </a:r>
            <a:r>
              <a:rPr dirty="0"/>
              <a:t>de</a:t>
            </a:r>
            <a:r>
              <a:rPr spc="80" dirty="0"/>
              <a:t> </a:t>
            </a:r>
            <a:r>
              <a:rPr spc="-10" dirty="0"/>
              <a:t>almacenaje.</a:t>
            </a:r>
          </a:p>
          <a:p>
            <a:pPr marL="242570" indent="-229870">
              <a:lnSpc>
                <a:spcPct val="100000"/>
              </a:lnSpc>
              <a:spcBef>
                <a:spcPts val="570"/>
              </a:spcBef>
              <a:buChar char="-"/>
              <a:tabLst>
                <a:tab pos="242570" algn="l"/>
              </a:tabLst>
            </a:pPr>
            <a:r>
              <a:rPr spc="60" dirty="0"/>
              <a:t>Estrategia</a:t>
            </a:r>
            <a:r>
              <a:rPr spc="30" dirty="0"/>
              <a:t> </a:t>
            </a:r>
            <a:r>
              <a:rPr dirty="0"/>
              <a:t>de</a:t>
            </a:r>
            <a:r>
              <a:rPr spc="35" dirty="0"/>
              <a:t> </a:t>
            </a:r>
            <a:r>
              <a:rPr dirty="0"/>
              <a:t>inventario</a:t>
            </a:r>
            <a:r>
              <a:rPr spc="35" dirty="0"/>
              <a:t> </a:t>
            </a:r>
            <a:r>
              <a:rPr spc="110" dirty="0"/>
              <a:t>para</a:t>
            </a:r>
            <a:r>
              <a:rPr spc="35" dirty="0"/>
              <a:t> </a:t>
            </a:r>
            <a:r>
              <a:rPr spc="-10" dirty="0"/>
              <a:t>almacenaje.</a:t>
            </a:r>
          </a:p>
          <a:p>
            <a:pPr marL="12700" marR="5080" indent="229870">
              <a:lnSpc>
                <a:spcPct val="116399"/>
              </a:lnSpc>
              <a:buChar char="-"/>
              <a:tabLst>
                <a:tab pos="242570" algn="l"/>
              </a:tabLst>
            </a:pPr>
            <a:r>
              <a:rPr spc="55" dirty="0"/>
              <a:t>Vigilancia</a:t>
            </a:r>
            <a:r>
              <a:rPr spc="60" dirty="0"/>
              <a:t> </a:t>
            </a:r>
            <a:r>
              <a:rPr dirty="0"/>
              <a:t>las</a:t>
            </a:r>
            <a:r>
              <a:rPr spc="60" dirty="0"/>
              <a:t> </a:t>
            </a:r>
            <a:r>
              <a:rPr dirty="0"/>
              <a:t>24</a:t>
            </a:r>
            <a:r>
              <a:rPr spc="60" dirty="0"/>
              <a:t> </a:t>
            </a:r>
            <a:r>
              <a:rPr dirty="0"/>
              <a:t>hrs</a:t>
            </a:r>
            <a:r>
              <a:rPr spc="60" dirty="0"/>
              <a:t> </a:t>
            </a:r>
            <a:r>
              <a:rPr dirty="0"/>
              <a:t>con</a:t>
            </a:r>
            <a:r>
              <a:rPr spc="60" dirty="0"/>
              <a:t> </a:t>
            </a:r>
            <a:r>
              <a:rPr dirty="0"/>
              <a:t>custodios</a:t>
            </a:r>
            <a:r>
              <a:rPr spc="60" dirty="0"/>
              <a:t> </a:t>
            </a:r>
            <a:r>
              <a:rPr dirty="0"/>
              <a:t>y</a:t>
            </a:r>
            <a:r>
              <a:rPr spc="60" dirty="0"/>
              <a:t> </a:t>
            </a:r>
            <a:r>
              <a:rPr spc="55" dirty="0"/>
              <a:t>cámaras</a:t>
            </a:r>
            <a:r>
              <a:rPr spc="60" dirty="0"/>
              <a:t> </a:t>
            </a:r>
            <a:r>
              <a:rPr spc="-25" dirty="0"/>
              <a:t>de </a:t>
            </a:r>
            <a:r>
              <a:rPr spc="-10" dirty="0"/>
              <a:t>seguridad.</a:t>
            </a:r>
          </a:p>
          <a:p>
            <a:pPr marL="242570" indent="-229870">
              <a:lnSpc>
                <a:spcPct val="100000"/>
              </a:lnSpc>
              <a:spcBef>
                <a:spcPts val="570"/>
              </a:spcBef>
              <a:buChar char="-"/>
              <a:tabLst>
                <a:tab pos="242570" algn="l"/>
              </a:tabLst>
            </a:pPr>
            <a:r>
              <a:rPr dirty="0"/>
              <a:t>Auditoria</a:t>
            </a:r>
            <a:r>
              <a:rPr spc="135" dirty="0"/>
              <a:t> </a:t>
            </a:r>
            <a:r>
              <a:rPr dirty="0"/>
              <a:t>de</a:t>
            </a:r>
            <a:r>
              <a:rPr spc="135" dirty="0"/>
              <a:t> </a:t>
            </a:r>
            <a:r>
              <a:rPr dirty="0"/>
              <a:t>inventario</a:t>
            </a:r>
            <a:r>
              <a:rPr spc="140" dirty="0"/>
              <a:t> </a:t>
            </a:r>
            <a:r>
              <a:rPr spc="-10" dirty="0"/>
              <a:t>semanal.</a:t>
            </a:r>
          </a:p>
          <a:p>
            <a:pPr marL="242570" indent="-229870">
              <a:lnSpc>
                <a:spcPct val="100000"/>
              </a:lnSpc>
              <a:spcBef>
                <a:spcPts val="570"/>
              </a:spcBef>
              <a:buChar char="-"/>
              <a:tabLst>
                <a:tab pos="242570" algn="l"/>
              </a:tabLst>
            </a:pPr>
            <a:r>
              <a:rPr dirty="0"/>
              <a:t>Sanitización</a:t>
            </a:r>
            <a:r>
              <a:rPr spc="220" dirty="0"/>
              <a:t> </a:t>
            </a:r>
            <a:r>
              <a:rPr dirty="0"/>
              <a:t>y</a:t>
            </a:r>
            <a:r>
              <a:rPr spc="220" dirty="0"/>
              <a:t> </a:t>
            </a:r>
            <a:r>
              <a:rPr dirty="0"/>
              <a:t>fumigación</a:t>
            </a:r>
            <a:r>
              <a:rPr spc="225" dirty="0"/>
              <a:t> </a:t>
            </a:r>
            <a:r>
              <a:rPr spc="-10" dirty="0"/>
              <a:t>constante.</a:t>
            </a:r>
          </a:p>
          <a:p>
            <a:pPr marL="12700" marR="652780" indent="229870">
              <a:lnSpc>
                <a:spcPct val="116399"/>
              </a:lnSpc>
              <a:buChar char="-"/>
              <a:tabLst>
                <a:tab pos="242570" algn="l"/>
              </a:tabLst>
            </a:pPr>
            <a:r>
              <a:rPr spc="90" dirty="0"/>
              <a:t>Cuidado</a:t>
            </a:r>
            <a:r>
              <a:rPr spc="40" dirty="0"/>
              <a:t> </a:t>
            </a:r>
            <a:r>
              <a:rPr dirty="0"/>
              <a:t>y</a:t>
            </a:r>
            <a:r>
              <a:rPr spc="40" dirty="0"/>
              <a:t> </a:t>
            </a:r>
            <a:r>
              <a:rPr dirty="0"/>
              <a:t>diseño</a:t>
            </a:r>
            <a:r>
              <a:rPr spc="40" dirty="0"/>
              <a:t> </a:t>
            </a:r>
            <a:r>
              <a:rPr dirty="0"/>
              <a:t>de</a:t>
            </a:r>
            <a:r>
              <a:rPr spc="40" dirty="0"/>
              <a:t> </a:t>
            </a:r>
            <a:r>
              <a:rPr dirty="0"/>
              <a:t>almacenaje</a:t>
            </a:r>
            <a:r>
              <a:rPr spc="40" dirty="0"/>
              <a:t> </a:t>
            </a:r>
            <a:r>
              <a:rPr spc="110" dirty="0"/>
              <a:t>para</a:t>
            </a:r>
            <a:r>
              <a:rPr spc="40" dirty="0"/>
              <a:t> </a:t>
            </a:r>
            <a:r>
              <a:rPr spc="-10" dirty="0"/>
              <a:t>evitar </a:t>
            </a:r>
            <a:r>
              <a:rPr dirty="0"/>
              <a:t>riesgo</a:t>
            </a:r>
            <a:r>
              <a:rPr spc="95" dirty="0"/>
              <a:t> </a:t>
            </a:r>
            <a:r>
              <a:rPr dirty="0"/>
              <a:t>de</a:t>
            </a:r>
            <a:r>
              <a:rPr spc="95" dirty="0"/>
              <a:t> </a:t>
            </a:r>
            <a:r>
              <a:rPr dirty="0"/>
              <a:t>contaminación</a:t>
            </a:r>
            <a:r>
              <a:rPr spc="95" dirty="0"/>
              <a:t> </a:t>
            </a:r>
            <a:r>
              <a:rPr dirty="0"/>
              <a:t>de</a:t>
            </a:r>
            <a:r>
              <a:rPr spc="95" dirty="0"/>
              <a:t> </a:t>
            </a:r>
            <a:r>
              <a:rPr spc="-10" dirty="0"/>
              <a:t>productos.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546394"/>
            <a:ext cx="18288000" cy="8740775"/>
            <a:chOff x="0" y="1546394"/>
            <a:chExt cx="18288000" cy="8740775"/>
          </a:xfrm>
        </p:grpSpPr>
        <p:sp>
          <p:nvSpPr>
            <p:cNvPr id="4" name="object 4"/>
            <p:cNvSpPr/>
            <p:nvPr/>
          </p:nvSpPr>
          <p:spPr>
            <a:xfrm>
              <a:off x="0" y="4943665"/>
              <a:ext cx="8222615" cy="5343525"/>
            </a:xfrm>
            <a:custGeom>
              <a:avLst/>
              <a:gdLst/>
              <a:ahLst/>
              <a:cxnLst/>
              <a:rect l="l" t="t" r="r" b="b"/>
              <a:pathLst>
                <a:path w="8222615" h="5343525">
                  <a:moveTo>
                    <a:pt x="8222137" y="5343335"/>
                  </a:moveTo>
                  <a:lnTo>
                    <a:pt x="0" y="5343334"/>
                  </a:lnTo>
                  <a:lnTo>
                    <a:pt x="0" y="0"/>
                  </a:lnTo>
                  <a:lnTo>
                    <a:pt x="8222137" y="5343335"/>
                  </a:lnTo>
                  <a:close/>
                </a:path>
              </a:pathLst>
            </a:custGeom>
            <a:solidFill>
              <a:srgbClr val="6F7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2778" y="1546394"/>
              <a:ext cx="11135360" cy="8740775"/>
            </a:xfrm>
            <a:custGeom>
              <a:avLst/>
              <a:gdLst/>
              <a:ahLst/>
              <a:cxnLst/>
              <a:rect l="l" t="t" r="r" b="b"/>
              <a:pathLst>
                <a:path w="11135360" h="8740775">
                  <a:moveTo>
                    <a:pt x="11135221" y="8740604"/>
                  </a:moveTo>
                  <a:lnTo>
                    <a:pt x="0" y="8740604"/>
                  </a:lnTo>
                  <a:lnTo>
                    <a:pt x="11135221" y="0"/>
                  </a:lnTo>
                  <a:lnTo>
                    <a:pt x="11135221" y="87406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00538" y="6053999"/>
              <a:ext cx="8387460" cy="42290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338336"/>
            <a:ext cx="4934585" cy="1521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800" spc="-10" dirty="0">
                <a:solidFill>
                  <a:srgbClr val="FFFFFF"/>
                </a:solidFill>
              </a:rPr>
              <a:t>¡Gracias!</a:t>
            </a:r>
            <a:endParaRPr sz="9800"/>
          </a:p>
        </p:txBody>
      </p:sp>
      <p:sp>
        <p:nvSpPr>
          <p:cNvPr id="8" name="object 8"/>
          <p:cNvSpPr txBox="1"/>
          <p:nvPr/>
        </p:nvSpPr>
        <p:spPr>
          <a:xfrm>
            <a:off x="1016000" y="2163691"/>
            <a:ext cx="8858885" cy="19380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3900" spc="95" dirty="0">
                <a:solidFill>
                  <a:srgbClr val="FFFFFF"/>
                </a:solidFill>
                <a:latin typeface="Tahoma"/>
                <a:cs typeface="Tahoma"/>
              </a:rPr>
              <a:t>RRA</a:t>
            </a:r>
            <a:r>
              <a:rPr sz="39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spc="60" dirty="0">
                <a:solidFill>
                  <a:srgbClr val="FFFFFF"/>
                </a:solidFill>
                <a:latin typeface="Tahoma"/>
                <a:cs typeface="Tahoma"/>
              </a:rPr>
              <a:t>IMPORTADORA</a:t>
            </a:r>
            <a:endParaRPr sz="3900">
              <a:latin typeface="Tahoma"/>
              <a:cs typeface="Tahoma"/>
            </a:endParaRPr>
          </a:p>
          <a:p>
            <a:pPr marL="12700" marR="5080">
              <a:lnSpc>
                <a:spcPts val="5020"/>
              </a:lnSpc>
              <a:spcBef>
                <a:spcPts val="100"/>
              </a:spcBef>
            </a:pPr>
            <a:r>
              <a:rPr sz="3900" spc="70" dirty="0">
                <a:solidFill>
                  <a:srgbClr val="FFFFFF"/>
                </a:solidFill>
                <a:latin typeface="Tahoma"/>
                <a:cs typeface="Tahoma"/>
              </a:rPr>
              <a:t>Expertos</a:t>
            </a:r>
            <a:r>
              <a:rPr sz="3900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39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spc="70" dirty="0">
                <a:solidFill>
                  <a:srgbClr val="FFFFFF"/>
                </a:solidFill>
                <a:latin typeface="Tahoma"/>
                <a:cs typeface="Tahoma"/>
              </a:rPr>
              <a:t>lógistica</a:t>
            </a:r>
            <a:r>
              <a:rPr sz="3900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9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spc="70" dirty="0">
                <a:solidFill>
                  <a:srgbClr val="FFFFFF"/>
                </a:solidFill>
                <a:latin typeface="Tahoma"/>
                <a:cs typeface="Tahoma"/>
              </a:rPr>
              <a:t>comercialización Construimos</a:t>
            </a:r>
            <a:r>
              <a:rPr sz="3900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spc="105" dirty="0">
                <a:solidFill>
                  <a:srgbClr val="FFFFFF"/>
                </a:solidFill>
                <a:latin typeface="Tahoma"/>
                <a:cs typeface="Tahoma"/>
              </a:rPr>
              <a:t>socios</a:t>
            </a:r>
            <a:r>
              <a:rPr sz="3900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00" spc="85" dirty="0">
                <a:solidFill>
                  <a:srgbClr val="FFFFFF"/>
                </a:solidFill>
                <a:latin typeface="Tahoma"/>
                <a:cs typeface="Tahoma"/>
              </a:rPr>
              <a:t>comerciales</a:t>
            </a:r>
            <a:endParaRPr sz="3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699500" cy="10287000"/>
            <a:chOff x="0" y="0"/>
            <a:chExt cx="86995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2387587"/>
              <a:ext cx="7179945" cy="7900034"/>
            </a:xfrm>
            <a:custGeom>
              <a:avLst/>
              <a:gdLst/>
              <a:ahLst/>
              <a:cxnLst/>
              <a:rect l="l" t="t" r="r" b="b"/>
              <a:pathLst>
                <a:path w="7179945" h="7900034">
                  <a:moveTo>
                    <a:pt x="0" y="7899411"/>
                  </a:moveTo>
                  <a:lnTo>
                    <a:pt x="0" y="0"/>
                  </a:lnTo>
                  <a:lnTo>
                    <a:pt x="7179677" y="7899411"/>
                  </a:lnTo>
                  <a:lnTo>
                    <a:pt x="0" y="7899411"/>
                  </a:lnTo>
                  <a:close/>
                </a:path>
              </a:pathLst>
            </a:custGeom>
            <a:solidFill>
              <a:srgbClr val="292D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699500" cy="6595745"/>
            </a:xfrm>
            <a:custGeom>
              <a:avLst/>
              <a:gdLst/>
              <a:ahLst/>
              <a:cxnLst/>
              <a:rect l="l" t="t" r="r" b="b"/>
              <a:pathLst>
                <a:path w="8699500" h="6595745">
                  <a:moveTo>
                    <a:pt x="8699405" y="0"/>
                  </a:moveTo>
                  <a:lnTo>
                    <a:pt x="0" y="6595304"/>
                  </a:lnTo>
                  <a:lnTo>
                    <a:pt x="0" y="0"/>
                  </a:lnTo>
                  <a:lnTo>
                    <a:pt x="8699405" y="0"/>
                  </a:lnTo>
                  <a:close/>
                </a:path>
              </a:pathLst>
            </a:custGeom>
            <a:solidFill>
              <a:srgbClr val="DB1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10374" y="3650345"/>
            <a:ext cx="217233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185" dirty="0">
                <a:solidFill>
                  <a:srgbClr val="FFFFFF"/>
                </a:solidFill>
              </a:rPr>
              <a:t>RRA</a:t>
            </a:r>
            <a:endParaRPr sz="8800"/>
          </a:p>
        </p:txBody>
      </p:sp>
      <p:sp>
        <p:nvSpPr>
          <p:cNvPr id="7" name="object 7"/>
          <p:cNvSpPr txBox="1"/>
          <p:nvPr/>
        </p:nvSpPr>
        <p:spPr>
          <a:xfrm>
            <a:off x="5710374" y="5347667"/>
            <a:ext cx="4996815" cy="12350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265"/>
              </a:spcBef>
            </a:pPr>
            <a:r>
              <a:rPr sz="4000" b="1" spc="-140" dirty="0">
                <a:solidFill>
                  <a:srgbClr val="FFFFFF"/>
                </a:solidFill>
                <a:latin typeface="Tahoma"/>
                <a:cs typeface="Tahoma"/>
              </a:rPr>
              <a:t>Expertos</a:t>
            </a:r>
            <a:r>
              <a:rPr sz="4000" b="1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b="1" spc="-17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4000" b="1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b="1" spc="-105" dirty="0">
                <a:solidFill>
                  <a:srgbClr val="FFFFFF"/>
                </a:solidFill>
                <a:latin typeface="Tahoma"/>
                <a:cs typeface="Tahoma"/>
              </a:rPr>
              <a:t>logística </a:t>
            </a:r>
            <a:r>
              <a:rPr sz="4000" b="1" spc="-19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4000" b="1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b="1" spc="-60" dirty="0">
                <a:solidFill>
                  <a:srgbClr val="FFFFFF"/>
                </a:solidFill>
                <a:latin typeface="Tahoma"/>
                <a:cs typeface="Tahoma"/>
              </a:rPr>
              <a:t>comercialización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97570" y="2020336"/>
            <a:ext cx="2921635" cy="4711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b="1" spc="-95" dirty="0">
                <a:solidFill>
                  <a:srgbClr val="FFFFFF"/>
                </a:solidFill>
                <a:latin typeface="Arial"/>
                <a:cs typeface="Arial"/>
              </a:rPr>
              <a:t>¿</a:t>
            </a:r>
            <a:r>
              <a:rPr sz="2900" b="1" u="heavy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Quiénes</a:t>
            </a:r>
            <a:r>
              <a:rPr sz="29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900" b="1" u="heavy" spc="-2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somos?</a:t>
            </a:r>
            <a:endParaRPr sz="2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97570" y="3046228"/>
            <a:ext cx="2962275" cy="4711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b="1" spc="-10" dirty="0">
                <a:solidFill>
                  <a:srgbClr val="FFFFFF"/>
                </a:solidFill>
                <a:latin typeface="Arial"/>
                <a:cs typeface="Arial"/>
              </a:rPr>
              <a:t>¿</a:t>
            </a:r>
            <a:r>
              <a:rPr sz="29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Qué</a:t>
            </a:r>
            <a:r>
              <a:rPr sz="2900" b="1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900" b="1" u="heavy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ofrecemos?</a:t>
            </a:r>
            <a:endParaRPr sz="2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97570" y="4003541"/>
            <a:ext cx="3709670" cy="1054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</a:pPr>
            <a:r>
              <a:rPr sz="2900" b="1" spc="-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900" b="1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uestros</a:t>
            </a:r>
            <a:r>
              <a:rPr sz="2900" b="1" u="heavy" spc="-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900" b="1" u="heavy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compromiso</a:t>
            </a:r>
            <a:r>
              <a:rPr sz="29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u="heavy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como</a:t>
            </a:r>
            <a:r>
              <a:rPr sz="2900" b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9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empresa</a:t>
            </a:r>
            <a:endParaRPr sz="2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891176" y="6018395"/>
            <a:ext cx="47625" cy="28575"/>
          </a:xfrm>
          <a:custGeom>
            <a:avLst/>
            <a:gdLst/>
            <a:ahLst/>
            <a:cxnLst/>
            <a:rect l="l" t="t" r="r" b="b"/>
            <a:pathLst>
              <a:path w="47625" h="28575">
                <a:moveTo>
                  <a:pt x="47511" y="28574"/>
                </a:moveTo>
                <a:lnTo>
                  <a:pt x="0" y="28574"/>
                </a:lnTo>
                <a:lnTo>
                  <a:pt x="0" y="0"/>
                </a:lnTo>
                <a:lnTo>
                  <a:pt x="47511" y="0"/>
                </a:lnTo>
                <a:lnTo>
                  <a:pt x="47511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397570" y="5546590"/>
            <a:ext cx="4058285" cy="2594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</a:pPr>
            <a:r>
              <a:rPr sz="2900" b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Diseño</a:t>
            </a:r>
            <a:r>
              <a:rPr sz="2900" b="1" spc="-8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9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00" b="1" u="heavy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produccion</a:t>
            </a:r>
            <a:r>
              <a:rPr sz="2900" b="1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900" b="1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9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estrategia </a:t>
            </a:r>
            <a:r>
              <a:rPr sz="29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comercial</a:t>
            </a:r>
            <a:r>
              <a:rPr sz="29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900" b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</a:t>
            </a:r>
            <a:r>
              <a:rPr sz="29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bebidas</a:t>
            </a: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900" b="1" u="heavy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 action="ppaction://hlinksldjump"/>
              </a:rPr>
              <a:t>Servicios</a:t>
            </a:r>
            <a:r>
              <a:rPr sz="2900" b="1" u="heavy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2900" b="1" spc="-505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y</a:t>
            </a:r>
            <a:r>
              <a:rPr sz="2900" u="heavy" spc="4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  <a:hlinkClick r:id="rId2" action="ppaction://hlinksldjump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g</a:t>
            </a:r>
            <a:r>
              <a:rPr sz="29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 action="ppaction://hlinksldjump"/>
              </a:rPr>
              <a:t>estiones</a:t>
            </a:r>
            <a:r>
              <a:rPr sz="2900" b="1" u="heavy" spc="7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 action="ppaction://hlinksldjump"/>
              </a:rPr>
              <a:t> 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9749" y="0"/>
            <a:ext cx="12768580" cy="10287000"/>
            <a:chOff x="5519749" y="0"/>
            <a:chExt cx="127685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9749" y="0"/>
              <a:ext cx="1276825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93442" y="0"/>
              <a:ext cx="8394700" cy="5717540"/>
            </a:xfrm>
            <a:custGeom>
              <a:avLst/>
              <a:gdLst/>
              <a:ahLst/>
              <a:cxnLst/>
              <a:rect l="l" t="t" r="r" b="b"/>
              <a:pathLst>
                <a:path w="8394700" h="5717540">
                  <a:moveTo>
                    <a:pt x="8394557" y="5717288"/>
                  </a:moveTo>
                  <a:lnTo>
                    <a:pt x="0" y="0"/>
                  </a:lnTo>
                  <a:lnTo>
                    <a:pt x="8394557" y="0"/>
                  </a:lnTo>
                  <a:lnTo>
                    <a:pt x="8394557" y="5717288"/>
                  </a:lnTo>
                  <a:close/>
                </a:path>
              </a:pathLst>
            </a:custGeom>
            <a:solidFill>
              <a:srgbClr val="DB1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4060" y="143116"/>
            <a:ext cx="6982459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85" dirty="0"/>
              <a:t>¿Quiénes</a:t>
            </a:r>
            <a:r>
              <a:rPr sz="7000" spc="-520" dirty="0"/>
              <a:t> </a:t>
            </a:r>
            <a:r>
              <a:rPr sz="7000" spc="155" dirty="0"/>
              <a:t>somos?</a:t>
            </a:r>
            <a:endParaRPr sz="7000" dirty="0"/>
          </a:p>
        </p:txBody>
      </p:sp>
      <p:sp>
        <p:nvSpPr>
          <p:cNvPr id="6" name="object 6"/>
          <p:cNvSpPr txBox="1"/>
          <p:nvPr/>
        </p:nvSpPr>
        <p:spPr>
          <a:xfrm>
            <a:off x="204060" y="1511313"/>
            <a:ext cx="8367395" cy="669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tabLst>
                <a:tab pos="7491730" algn="l"/>
              </a:tabLst>
            </a:pPr>
            <a:r>
              <a:rPr sz="3800" spc="75" dirty="0">
                <a:solidFill>
                  <a:srgbClr val="DB1212"/>
                </a:solidFill>
                <a:latin typeface="Trebuchet MS"/>
                <a:cs typeface="Trebuchet MS"/>
              </a:rPr>
              <a:t>Empresa</a:t>
            </a:r>
            <a:r>
              <a:rPr sz="3800" spc="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170" dirty="0">
                <a:solidFill>
                  <a:srgbClr val="DB1212"/>
                </a:solidFill>
                <a:latin typeface="Trebuchet MS"/>
                <a:cs typeface="Trebuchet MS"/>
              </a:rPr>
              <a:t>100%</a:t>
            </a:r>
            <a:r>
              <a:rPr sz="3800" spc="4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mexicana</a:t>
            </a:r>
            <a:r>
              <a:rPr sz="3800" spc="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45" dirty="0">
                <a:solidFill>
                  <a:srgbClr val="DB1212"/>
                </a:solidFill>
                <a:latin typeface="Trebuchet MS"/>
                <a:cs typeface="Trebuchet MS"/>
              </a:rPr>
              <a:t>dedicada</a:t>
            </a:r>
            <a:r>
              <a:rPr sz="3800" spc="4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170" dirty="0">
                <a:solidFill>
                  <a:srgbClr val="DB1212"/>
                </a:solidFill>
                <a:latin typeface="Trebuchet MS"/>
                <a:cs typeface="Trebuchet MS"/>
              </a:rPr>
              <a:t>a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la </a:t>
            </a:r>
            <a:r>
              <a:rPr sz="3800" spc="-40" dirty="0">
                <a:solidFill>
                  <a:srgbClr val="DB1212"/>
                </a:solidFill>
                <a:latin typeface="Trebuchet MS"/>
                <a:cs typeface="Trebuchet MS"/>
              </a:rPr>
              <a:t>comercialización</a:t>
            </a:r>
            <a:r>
              <a:rPr sz="3800" spc="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y</a:t>
            </a:r>
            <a:r>
              <a:rPr sz="3800" spc="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DB1212"/>
                </a:solidFill>
                <a:latin typeface="Trebuchet MS"/>
                <a:cs typeface="Trebuchet MS"/>
              </a:rPr>
              <a:t>distribución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	</a:t>
            </a:r>
            <a:r>
              <a:rPr sz="3800" spc="-25" dirty="0">
                <a:solidFill>
                  <a:srgbClr val="DB1212"/>
                </a:solidFill>
                <a:latin typeface="Trebuchet MS"/>
                <a:cs typeface="Trebuchet MS"/>
              </a:rPr>
              <a:t>de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productos</a:t>
            </a:r>
            <a:r>
              <a:rPr sz="3800" spc="-6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en</a:t>
            </a:r>
            <a:r>
              <a:rPr sz="3800" spc="-6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25" dirty="0">
                <a:solidFill>
                  <a:srgbClr val="DB1212"/>
                </a:solidFill>
                <a:latin typeface="Trebuchet MS"/>
                <a:cs typeface="Trebuchet MS"/>
              </a:rPr>
              <a:t>diferentes</a:t>
            </a:r>
            <a:r>
              <a:rPr sz="3800" spc="-6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canales</a:t>
            </a:r>
            <a:r>
              <a:rPr sz="3800" spc="-6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25" dirty="0">
                <a:solidFill>
                  <a:srgbClr val="DB1212"/>
                </a:solidFill>
                <a:latin typeface="Trebuchet MS"/>
                <a:cs typeface="Trebuchet MS"/>
              </a:rPr>
              <a:t>de </a:t>
            </a:r>
            <a:r>
              <a:rPr sz="3800" spc="-70" dirty="0">
                <a:solidFill>
                  <a:srgbClr val="DB1212"/>
                </a:solidFill>
                <a:latin typeface="Trebuchet MS"/>
                <a:cs typeface="Trebuchet MS"/>
              </a:rPr>
              <a:t>distribución,</a:t>
            </a:r>
            <a:r>
              <a:rPr sz="3800" spc="-12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facilitando</a:t>
            </a:r>
            <a:r>
              <a:rPr sz="3800" spc="-114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25" dirty="0">
                <a:solidFill>
                  <a:srgbClr val="DB1212"/>
                </a:solidFill>
                <a:latin typeface="Trebuchet MS"/>
                <a:cs typeface="Trebuchet MS"/>
              </a:rPr>
              <a:t>con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puntualidad</a:t>
            </a:r>
            <a:r>
              <a:rPr sz="3800" spc="16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y</a:t>
            </a:r>
            <a:r>
              <a:rPr sz="3800" spc="16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55" dirty="0">
                <a:solidFill>
                  <a:srgbClr val="DB1212"/>
                </a:solidFill>
                <a:latin typeface="Trebuchet MS"/>
                <a:cs typeface="Trebuchet MS"/>
              </a:rPr>
              <a:t>seguridad</a:t>
            </a:r>
            <a:r>
              <a:rPr sz="3800" spc="16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la</a:t>
            </a:r>
            <a:r>
              <a:rPr sz="3800" spc="16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45" dirty="0">
                <a:solidFill>
                  <a:srgbClr val="DB1212"/>
                </a:solidFill>
                <a:latin typeface="Trebuchet MS"/>
                <a:cs typeface="Trebuchet MS"/>
              </a:rPr>
              <a:t>circulación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de</a:t>
            </a:r>
            <a:r>
              <a:rPr sz="3800" spc="-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25" dirty="0">
                <a:solidFill>
                  <a:srgbClr val="DB1212"/>
                </a:solidFill>
                <a:latin typeface="Trebuchet MS"/>
                <a:cs typeface="Trebuchet MS"/>
              </a:rPr>
              <a:t>diferentes</a:t>
            </a:r>
            <a:r>
              <a:rPr sz="3800" spc="-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tipos</a:t>
            </a:r>
            <a:r>
              <a:rPr sz="3800" spc="-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de</a:t>
            </a:r>
            <a:r>
              <a:rPr sz="3800" spc="-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DB1212"/>
                </a:solidFill>
                <a:latin typeface="Trebuchet MS"/>
                <a:cs typeface="Trebuchet MS"/>
              </a:rPr>
              <a:t>productos.</a:t>
            </a:r>
            <a:endParaRPr sz="3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3800">
              <a:latin typeface="Trebuchet MS"/>
              <a:cs typeface="Trebuchet MS"/>
            </a:endParaRPr>
          </a:p>
          <a:p>
            <a:pPr marL="12700" marR="856615">
              <a:lnSpc>
                <a:spcPct val="115100"/>
              </a:lnSpc>
            </a:pPr>
            <a:r>
              <a:rPr sz="3800" spc="95" dirty="0">
                <a:solidFill>
                  <a:srgbClr val="DB1212"/>
                </a:solidFill>
                <a:latin typeface="Trebuchet MS"/>
                <a:cs typeface="Trebuchet MS"/>
              </a:rPr>
              <a:t>Así</a:t>
            </a:r>
            <a:r>
              <a:rPr sz="3800" spc="-14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como</a:t>
            </a:r>
            <a:r>
              <a:rPr sz="3800" spc="-14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el</a:t>
            </a:r>
            <a:r>
              <a:rPr sz="3800" spc="-14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Diseño,</a:t>
            </a:r>
            <a:r>
              <a:rPr sz="3800" spc="-14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produccion</a:t>
            </a:r>
            <a:r>
              <a:rPr sz="3800" spc="-14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50" dirty="0">
                <a:solidFill>
                  <a:srgbClr val="DB1212"/>
                </a:solidFill>
                <a:latin typeface="Trebuchet MS"/>
                <a:cs typeface="Trebuchet MS"/>
              </a:rPr>
              <a:t>y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estrategias</a:t>
            </a:r>
            <a:r>
              <a:rPr sz="3800" spc="-1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40" dirty="0">
                <a:solidFill>
                  <a:srgbClr val="DB1212"/>
                </a:solidFill>
                <a:latin typeface="Trebuchet MS"/>
                <a:cs typeface="Trebuchet MS"/>
              </a:rPr>
              <a:t>comerciales</a:t>
            </a:r>
            <a:r>
              <a:rPr sz="3800" spc="-1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120" dirty="0">
                <a:solidFill>
                  <a:srgbClr val="DB1212"/>
                </a:solidFill>
                <a:latin typeface="Trebuchet MS"/>
                <a:cs typeface="Trebuchet MS"/>
              </a:rPr>
              <a:t>para</a:t>
            </a:r>
            <a:r>
              <a:rPr sz="3800" spc="-1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25" dirty="0">
                <a:solidFill>
                  <a:srgbClr val="DB1212"/>
                </a:solidFill>
                <a:latin typeface="Trebuchet MS"/>
                <a:cs typeface="Trebuchet MS"/>
              </a:rPr>
              <a:t>la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innovación</a:t>
            </a:r>
            <a:r>
              <a:rPr sz="3800" spc="30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de</a:t>
            </a:r>
            <a:r>
              <a:rPr sz="3800" spc="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45" dirty="0">
                <a:solidFill>
                  <a:srgbClr val="DB1212"/>
                </a:solidFill>
                <a:latin typeface="Trebuchet MS"/>
                <a:cs typeface="Trebuchet MS"/>
              </a:rPr>
              <a:t>bebidas</a:t>
            </a:r>
            <a:r>
              <a:rPr sz="3800" spc="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DB1212"/>
                </a:solidFill>
                <a:latin typeface="Trebuchet MS"/>
                <a:cs typeface="Trebuchet MS"/>
              </a:rPr>
              <a:t>y</a:t>
            </a:r>
            <a:r>
              <a:rPr sz="3800" spc="35" dirty="0">
                <a:solidFill>
                  <a:srgbClr val="DB1212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DB1212"/>
                </a:solidFill>
                <a:latin typeface="Trebuchet MS"/>
                <a:cs typeface="Trebuchet MS"/>
              </a:rPr>
              <a:t>alimentos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984281"/>
            <a:ext cx="8550910" cy="224282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8700"/>
              </a:lnSpc>
              <a:spcBef>
                <a:spcPts val="259"/>
              </a:spcBef>
            </a:pPr>
            <a:r>
              <a:rPr sz="7300" spc="120" dirty="0">
                <a:solidFill>
                  <a:srgbClr val="FFFFFF"/>
                </a:solidFill>
              </a:rPr>
              <a:t>IMPORTADORA</a:t>
            </a:r>
            <a:r>
              <a:rPr sz="7300" spc="-530" dirty="0">
                <a:solidFill>
                  <a:srgbClr val="FFFFFF"/>
                </a:solidFill>
              </a:rPr>
              <a:t> </a:t>
            </a:r>
            <a:r>
              <a:rPr sz="7300" spc="145" dirty="0">
                <a:solidFill>
                  <a:srgbClr val="FFFFFF"/>
                </a:solidFill>
              </a:rPr>
              <a:t>RRA </a:t>
            </a:r>
            <a:r>
              <a:rPr sz="7300" spc="-10" dirty="0">
                <a:solidFill>
                  <a:srgbClr val="FFFFFF"/>
                </a:solidFill>
              </a:rPr>
              <a:t>OFRECE...</a:t>
            </a:r>
            <a:endParaRPr sz="7300"/>
          </a:p>
        </p:txBody>
      </p:sp>
      <p:sp>
        <p:nvSpPr>
          <p:cNvPr id="4" name="object 4"/>
          <p:cNvSpPr/>
          <p:nvPr/>
        </p:nvSpPr>
        <p:spPr>
          <a:xfrm>
            <a:off x="0" y="5033394"/>
            <a:ext cx="9813290" cy="5253990"/>
          </a:xfrm>
          <a:custGeom>
            <a:avLst/>
            <a:gdLst/>
            <a:ahLst/>
            <a:cxnLst/>
            <a:rect l="l" t="t" r="r" b="b"/>
            <a:pathLst>
              <a:path w="9813290" h="5253990">
                <a:moveTo>
                  <a:pt x="9813157" y="5253605"/>
                </a:moveTo>
                <a:lnTo>
                  <a:pt x="0" y="5253605"/>
                </a:lnTo>
                <a:lnTo>
                  <a:pt x="0" y="0"/>
                </a:lnTo>
                <a:lnTo>
                  <a:pt x="9813157" y="5253605"/>
                </a:lnTo>
                <a:close/>
              </a:path>
            </a:pathLst>
          </a:custGeom>
          <a:solidFill>
            <a:srgbClr val="292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672406" y="4760923"/>
            <a:ext cx="3615690" cy="5526405"/>
          </a:xfrm>
          <a:custGeom>
            <a:avLst/>
            <a:gdLst/>
            <a:ahLst/>
            <a:cxnLst/>
            <a:rect l="l" t="t" r="r" b="b"/>
            <a:pathLst>
              <a:path w="3615690" h="5526405">
                <a:moveTo>
                  <a:pt x="3615592" y="5526075"/>
                </a:moveTo>
                <a:lnTo>
                  <a:pt x="0" y="5526075"/>
                </a:lnTo>
                <a:lnTo>
                  <a:pt x="3615592" y="0"/>
                </a:lnTo>
                <a:lnTo>
                  <a:pt x="3615592" y="5526075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06155" y="3330575"/>
            <a:ext cx="9554845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  <a:tabLst>
                <a:tab pos="5396230" algn="l"/>
              </a:tabLst>
            </a:pPr>
            <a:r>
              <a:rPr sz="4500" spc="65" dirty="0">
                <a:solidFill>
                  <a:srgbClr val="FFFFFF"/>
                </a:solidFill>
                <a:latin typeface="Trebuchet MS"/>
                <a:cs typeface="Trebuchet MS"/>
              </a:rPr>
              <a:t>Contamos</a:t>
            </a:r>
            <a:r>
              <a:rPr sz="4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distintos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modelos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negocio</a:t>
            </a:r>
            <a:r>
              <a:rPr sz="45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sz="45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buscan</a:t>
            </a:r>
            <a:r>
              <a:rPr sz="45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maximizar</a:t>
            </a:r>
            <a:r>
              <a:rPr sz="45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venta</a:t>
            </a:r>
            <a:r>
              <a:rPr sz="45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5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rentabilidad</a:t>
            </a:r>
            <a:r>
              <a:rPr sz="45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45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compañía,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nuestros</a:t>
            </a:r>
            <a:r>
              <a:rPr sz="4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socios</a:t>
            </a:r>
            <a:r>
              <a:rPr sz="4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40" dirty="0">
                <a:solidFill>
                  <a:srgbClr val="FFFFFF"/>
                </a:solidFill>
                <a:latin typeface="Trebuchet MS"/>
                <a:cs typeface="Trebuchet MS"/>
              </a:rPr>
              <a:t>comerciales</a:t>
            </a:r>
            <a:r>
              <a:rPr sz="4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los</a:t>
            </a:r>
            <a:r>
              <a:rPr sz="45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puntos</a:t>
            </a:r>
            <a:r>
              <a:rPr sz="45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venta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	y</a:t>
            </a:r>
            <a:r>
              <a:rPr sz="45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rebuchet MS"/>
                <a:cs typeface="Trebuchet MS"/>
              </a:rPr>
              <a:t>servicio</a:t>
            </a:r>
            <a:r>
              <a:rPr sz="45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que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atendemos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984281"/>
            <a:ext cx="855091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300" spc="120" dirty="0">
                <a:solidFill>
                  <a:srgbClr val="FFFFFF"/>
                </a:solidFill>
              </a:rPr>
              <a:t>IMPORTADORA</a:t>
            </a:r>
            <a:r>
              <a:rPr sz="7300" spc="-530" dirty="0">
                <a:solidFill>
                  <a:srgbClr val="FFFFFF"/>
                </a:solidFill>
              </a:rPr>
              <a:t> </a:t>
            </a:r>
            <a:r>
              <a:rPr sz="7300" spc="145" dirty="0">
                <a:solidFill>
                  <a:srgbClr val="FFFFFF"/>
                </a:solidFill>
              </a:rPr>
              <a:t>RRA</a:t>
            </a:r>
            <a:endParaRPr sz="7300"/>
          </a:p>
        </p:txBody>
      </p:sp>
      <p:sp>
        <p:nvSpPr>
          <p:cNvPr id="4" name="object 4"/>
          <p:cNvSpPr txBox="1"/>
          <p:nvPr/>
        </p:nvSpPr>
        <p:spPr>
          <a:xfrm>
            <a:off x="1016000" y="2089181"/>
            <a:ext cx="4206875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300" spc="-10" dirty="0">
                <a:solidFill>
                  <a:srgbClr val="FFFFFF"/>
                </a:solidFill>
                <a:latin typeface="Tahoma"/>
                <a:cs typeface="Tahoma"/>
              </a:rPr>
              <a:t>OFRECE...</a:t>
            </a:r>
            <a:endParaRPr sz="73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033394"/>
            <a:ext cx="9813290" cy="5253990"/>
          </a:xfrm>
          <a:custGeom>
            <a:avLst/>
            <a:gdLst/>
            <a:ahLst/>
            <a:cxnLst/>
            <a:rect l="l" t="t" r="r" b="b"/>
            <a:pathLst>
              <a:path w="9813290" h="5253990">
                <a:moveTo>
                  <a:pt x="9813157" y="5253605"/>
                </a:moveTo>
                <a:lnTo>
                  <a:pt x="0" y="5253605"/>
                </a:lnTo>
                <a:lnTo>
                  <a:pt x="0" y="0"/>
                </a:lnTo>
                <a:lnTo>
                  <a:pt x="9813157" y="5253605"/>
                </a:lnTo>
                <a:close/>
              </a:path>
            </a:pathLst>
          </a:custGeom>
          <a:solidFill>
            <a:srgbClr val="292D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72406" y="4760923"/>
            <a:ext cx="3615690" cy="5526405"/>
          </a:xfrm>
          <a:custGeom>
            <a:avLst/>
            <a:gdLst/>
            <a:ahLst/>
            <a:cxnLst/>
            <a:rect l="l" t="t" r="r" b="b"/>
            <a:pathLst>
              <a:path w="3615690" h="5526405">
                <a:moveTo>
                  <a:pt x="3615592" y="5526075"/>
                </a:moveTo>
                <a:lnTo>
                  <a:pt x="0" y="5526075"/>
                </a:lnTo>
                <a:lnTo>
                  <a:pt x="3615592" y="0"/>
                </a:lnTo>
                <a:lnTo>
                  <a:pt x="3615592" y="5526075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96048" y="2839170"/>
            <a:ext cx="9274175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spc="-70" dirty="0">
                <a:solidFill>
                  <a:srgbClr val="FFFFFF"/>
                </a:solidFill>
                <a:latin typeface="Trebuchet MS"/>
                <a:cs typeface="Trebuchet MS"/>
              </a:rPr>
              <a:t>Junto</a:t>
            </a:r>
            <a:r>
              <a:rPr sz="450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sz="45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nuestros</a:t>
            </a:r>
            <a:r>
              <a:rPr sz="45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socios </a:t>
            </a:r>
            <a:r>
              <a:rPr sz="4500" spc="-40" dirty="0">
                <a:solidFill>
                  <a:srgbClr val="FFFFFF"/>
                </a:solidFill>
                <a:latin typeface="Trebuchet MS"/>
                <a:cs typeface="Trebuchet MS"/>
              </a:rPr>
              <a:t>comerciales</a:t>
            </a:r>
            <a:r>
              <a:rPr sz="4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somos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80" dirty="0">
                <a:solidFill>
                  <a:srgbClr val="FFFFFF"/>
                </a:solidFill>
                <a:latin typeface="Trebuchet MS"/>
                <a:cs typeface="Trebuchet MS"/>
              </a:rPr>
              <a:t>área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exclusiva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0" dirty="0">
                <a:solidFill>
                  <a:srgbClr val="FFFFFF"/>
                </a:solidFill>
                <a:latin typeface="Trebuchet MS"/>
                <a:cs typeface="Trebuchet MS"/>
              </a:rPr>
              <a:t>distribución</a:t>
            </a:r>
            <a:r>
              <a:rPr sz="4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manejando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productos</a:t>
            </a:r>
            <a:r>
              <a:rPr sz="45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Trebuchet MS"/>
                <a:cs typeface="Trebuchet MS"/>
              </a:rPr>
              <a:t>como:</a:t>
            </a:r>
            <a:r>
              <a:rPr sz="45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bebidas,</a:t>
            </a:r>
            <a:r>
              <a:rPr sz="45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Trebuchet MS"/>
                <a:cs typeface="Trebuchet MS"/>
              </a:rPr>
              <a:t>alimentos,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abarrotes,</a:t>
            </a:r>
            <a:r>
              <a:rPr sz="4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comida</a:t>
            </a:r>
            <a:r>
              <a:rPr sz="4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150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4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mascota,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productos</a:t>
            </a:r>
            <a:r>
              <a:rPr sz="450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cuidado</a:t>
            </a:r>
            <a:r>
              <a:rPr sz="450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personal,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cuidado</a:t>
            </a:r>
            <a:r>
              <a:rPr sz="45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sz="45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130" dirty="0">
                <a:solidFill>
                  <a:srgbClr val="FFFFFF"/>
                </a:solidFill>
                <a:latin typeface="Trebuchet MS"/>
                <a:cs typeface="Trebuchet MS"/>
              </a:rPr>
              <a:t>hogar</a:t>
            </a:r>
            <a:r>
              <a:rPr sz="45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5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45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salud, </a:t>
            </a:r>
            <a:r>
              <a:rPr sz="4500" spc="-20" dirty="0">
                <a:solidFill>
                  <a:srgbClr val="FFFFFF"/>
                </a:solidFill>
                <a:latin typeface="Trebuchet MS"/>
                <a:cs typeface="Trebuchet MS"/>
              </a:rPr>
              <a:t>entre</a:t>
            </a:r>
            <a:r>
              <a:rPr sz="4500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otros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614288" y="0"/>
              <a:ext cx="4674235" cy="3183255"/>
            </a:xfrm>
            <a:custGeom>
              <a:avLst/>
              <a:gdLst/>
              <a:ahLst/>
              <a:cxnLst/>
              <a:rect l="l" t="t" r="r" b="b"/>
              <a:pathLst>
                <a:path w="4674234" h="3183255">
                  <a:moveTo>
                    <a:pt x="4673712" y="3183129"/>
                  </a:moveTo>
                  <a:lnTo>
                    <a:pt x="0" y="0"/>
                  </a:lnTo>
                  <a:lnTo>
                    <a:pt x="4673712" y="0"/>
                  </a:lnTo>
                  <a:lnTo>
                    <a:pt x="4673712" y="3183129"/>
                  </a:lnTo>
                  <a:close/>
                </a:path>
              </a:pathLst>
            </a:custGeom>
            <a:solidFill>
              <a:srgbClr val="DB1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21072" y="2644896"/>
              <a:ext cx="5067300" cy="7642225"/>
            </a:xfrm>
            <a:custGeom>
              <a:avLst/>
              <a:gdLst/>
              <a:ahLst/>
              <a:cxnLst/>
              <a:rect l="l" t="t" r="r" b="b"/>
              <a:pathLst>
                <a:path w="5067300" h="7642225">
                  <a:moveTo>
                    <a:pt x="5066927" y="7642102"/>
                  </a:moveTo>
                  <a:lnTo>
                    <a:pt x="0" y="7642102"/>
                  </a:lnTo>
                  <a:lnTo>
                    <a:pt x="5066927" y="0"/>
                  </a:lnTo>
                  <a:lnTo>
                    <a:pt x="5066927" y="7642102"/>
                  </a:lnTo>
                  <a:close/>
                </a:path>
              </a:pathLst>
            </a:custGeom>
            <a:solidFill>
              <a:srgbClr val="6F7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F7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105"/>
              </a:lnSpc>
              <a:spcBef>
                <a:spcPts val="100"/>
              </a:spcBef>
            </a:pPr>
            <a:r>
              <a:rPr sz="8800" spc="180" dirty="0">
                <a:solidFill>
                  <a:srgbClr val="FFFFFF"/>
                </a:solidFill>
              </a:rPr>
              <a:t>Gestionamos</a:t>
            </a:r>
            <a:r>
              <a:rPr sz="8800" spc="-655" dirty="0">
                <a:solidFill>
                  <a:srgbClr val="FFFFFF"/>
                </a:solidFill>
              </a:rPr>
              <a:t> </a:t>
            </a:r>
            <a:r>
              <a:rPr sz="8800" spc="95" dirty="0">
                <a:solidFill>
                  <a:srgbClr val="FFFFFF"/>
                </a:solidFill>
              </a:rPr>
              <a:t>tu</a:t>
            </a:r>
            <a:r>
              <a:rPr sz="8800" spc="-655" dirty="0">
                <a:solidFill>
                  <a:srgbClr val="FFFFFF"/>
                </a:solidFill>
              </a:rPr>
              <a:t> </a:t>
            </a:r>
            <a:r>
              <a:rPr sz="8800" spc="150" dirty="0">
                <a:solidFill>
                  <a:srgbClr val="FFFFFF"/>
                </a:solidFill>
              </a:rPr>
              <a:t>lógistica</a:t>
            </a:r>
            <a:endParaRPr sz="8800"/>
          </a:p>
          <a:p>
            <a:pPr marL="532130">
              <a:lnSpc>
                <a:spcPts val="4345"/>
              </a:lnSpc>
            </a:pPr>
            <a:r>
              <a:rPr sz="4000" spc="-27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4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FFFFFF"/>
                </a:solidFill>
                <a:latin typeface="Trebuchet MS"/>
                <a:cs typeface="Trebuchet MS"/>
              </a:rPr>
              <a:t>Tu</a:t>
            </a:r>
            <a:r>
              <a:rPr sz="4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FFFFFF"/>
                </a:solidFill>
                <a:latin typeface="Trebuchet MS"/>
                <a:cs typeface="Trebuchet MS"/>
              </a:rPr>
              <a:t>haces</a:t>
            </a:r>
            <a:r>
              <a:rPr sz="4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4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60" dirty="0">
                <a:solidFill>
                  <a:srgbClr val="FFFFFF"/>
                </a:solidFill>
                <a:latin typeface="Trebuchet MS"/>
                <a:cs typeface="Trebuchet MS"/>
              </a:rPr>
              <a:t>producto,</a:t>
            </a:r>
            <a:r>
              <a:rPr sz="4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FFFFFF"/>
                </a:solidFill>
                <a:latin typeface="Trebuchet MS"/>
                <a:cs typeface="Trebuchet MS"/>
              </a:rPr>
              <a:t>nosotros</a:t>
            </a:r>
            <a:r>
              <a:rPr sz="4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4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Trebuchet MS"/>
                <a:cs typeface="Trebuchet MS"/>
              </a:rPr>
              <a:t>distribución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94690" y="4757703"/>
            <a:ext cx="7293609" cy="5529580"/>
          </a:xfrm>
          <a:custGeom>
            <a:avLst/>
            <a:gdLst/>
            <a:ahLst/>
            <a:cxnLst/>
            <a:rect l="l" t="t" r="r" b="b"/>
            <a:pathLst>
              <a:path w="7293609" h="5529580">
                <a:moveTo>
                  <a:pt x="7293308" y="5529296"/>
                </a:moveTo>
                <a:lnTo>
                  <a:pt x="0" y="5529295"/>
                </a:lnTo>
                <a:lnTo>
                  <a:pt x="7293308" y="0"/>
                </a:lnTo>
                <a:lnTo>
                  <a:pt x="7293308" y="5529296"/>
                </a:lnTo>
                <a:close/>
              </a:path>
            </a:pathLst>
          </a:custGeom>
          <a:solidFill>
            <a:srgbClr val="DB1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9042" y="3720856"/>
            <a:ext cx="934847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5000" spc="95" dirty="0">
                <a:solidFill>
                  <a:srgbClr val="FFFFFF"/>
                </a:solidFill>
                <a:latin typeface="Trebuchet MS"/>
                <a:cs typeface="Trebuchet MS"/>
              </a:rPr>
              <a:t>Somos</a:t>
            </a:r>
            <a:r>
              <a:rPr sz="50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tu</a:t>
            </a:r>
            <a:r>
              <a:rPr sz="50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45" dirty="0">
                <a:solidFill>
                  <a:srgbClr val="FFFFFF"/>
                </a:solidFill>
                <a:latin typeface="Trebuchet MS"/>
                <a:cs typeface="Trebuchet MS"/>
              </a:rPr>
              <a:t>operador</a:t>
            </a:r>
            <a:r>
              <a:rPr sz="50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10" dirty="0">
                <a:solidFill>
                  <a:srgbClr val="FFFFFF"/>
                </a:solidFill>
                <a:latin typeface="Trebuchet MS"/>
                <a:cs typeface="Trebuchet MS"/>
              </a:rPr>
              <a:t>logístico,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realizamos</a:t>
            </a:r>
            <a:r>
              <a:rPr sz="50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50" dirty="0">
                <a:solidFill>
                  <a:srgbClr val="FFFFFF"/>
                </a:solidFill>
                <a:latin typeface="Trebuchet MS"/>
                <a:cs typeface="Trebuchet MS"/>
              </a:rPr>
              <a:t>todas</a:t>
            </a:r>
            <a:r>
              <a:rPr sz="50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las</a:t>
            </a:r>
            <a:r>
              <a:rPr sz="50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10" dirty="0">
                <a:solidFill>
                  <a:srgbClr val="FFFFFF"/>
                </a:solidFill>
                <a:latin typeface="Trebuchet MS"/>
                <a:cs typeface="Trebuchet MS"/>
              </a:rPr>
              <a:t>funciones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logísticas</a:t>
            </a:r>
            <a:r>
              <a:rPr sz="5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sz="5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70" dirty="0">
                <a:solidFill>
                  <a:srgbClr val="FFFFFF"/>
                </a:solidFill>
                <a:latin typeface="Trebuchet MS"/>
                <a:cs typeface="Trebuchet MS"/>
              </a:rPr>
              <a:t>necesites, </a:t>
            </a:r>
            <a:r>
              <a:rPr sz="5000" spc="-10" dirty="0">
                <a:solidFill>
                  <a:srgbClr val="FFFFFF"/>
                </a:solidFill>
                <a:latin typeface="Trebuchet MS"/>
                <a:cs typeface="Trebuchet MS"/>
              </a:rPr>
              <a:t>permitiendo</a:t>
            </a:r>
            <a:r>
              <a:rPr sz="50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optimizar</a:t>
            </a:r>
            <a:r>
              <a:rPr sz="50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50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10" dirty="0">
                <a:solidFill>
                  <a:srgbClr val="FFFFFF"/>
                </a:solidFill>
                <a:latin typeface="Trebuchet MS"/>
                <a:cs typeface="Trebuchet MS"/>
              </a:rPr>
              <a:t>gestión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50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5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65" dirty="0">
                <a:solidFill>
                  <a:srgbClr val="FFFFFF"/>
                </a:solidFill>
                <a:latin typeface="Trebuchet MS"/>
                <a:cs typeface="Trebuchet MS"/>
              </a:rPr>
              <a:t>cadena</a:t>
            </a:r>
            <a:r>
              <a:rPr sz="5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5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25" dirty="0">
                <a:solidFill>
                  <a:srgbClr val="FFFFFF"/>
                </a:solidFill>
                <a:latin typeface="Trebuchet MS"/>
                <a:cs typeface="Trebuchet MS"/>
              </a:rPr>
              <a:t>suministro</a:t>
            </a:r>
            <a:r>
              <a:rPr sz="5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0" spc="-25" dirty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endParaRPr sz="5000">
              <a:latin typeface="Trebuchet MS"/>
              <a:cs typeface="Trebuchet MS"/>
            </a:endParaRPr>
          </a:p>
          <a:p>
            <a:pPr marR="192405" algn="ctr">
              <a:lnSpc>
                <a:spcPct val="100000"/>
              </a:lnSpc>
            </a:pPr>
            <a:r>
              <a:rPr sz="5000" spc="-10" dirty="0">
                <a:solidFill>
                  <a:srgbClr val="FFFFFF"/>
                </a:solidFill>
                <a:latin typeface="Trebuchet MS"/>
                <a:cs typeface="Trebuchet MS"/>
              </a:rPr>
              <a:t>fabricante.</a:t>
            </a:r>
            <a:endParaRPr sz="5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210276"/>
            <a:ext cx="3521326" cy="33489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3336" y="2210276"/>
            <a:ext cx="3521326" cy="33489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37972" y="2210277"/>
            <a:ext cx="3521326" cy="33489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728993" y="5936369"/>
            <a:ext cx="3729354" cy="3695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8265" algn="ctr">
              <a:lnSpc>
                <a:spcPct val="100000"/>
              </a:lnSpc>
              <a:spcBef>
                <a:spcPts val="100"/>
              </a:spcBef>
            </a:pPr>
            <a:r>
              <a:rPr sz="3200" spc="45" dirty="0">
                <a:solidFill>
                  <a:srgbClr val="DB1212"/>
                </a:solidFill>
                <a:latin typeface="Tahoma"/>
                <a:cs typeface="Tahoma"/>
              </a:rPr>
              <a:t>Puntualidad</a:t>
            </a:r>
            <a:endParaRPr sz="3200">
              <a:latin typeface="Tahoma"/>
              <a:cs typeface="Tahoma"/>
            </a:endParaRPr>
          </a:p>
          <a:p>
            <a:pPr marL="12065" marR="5080" algn="ctr">
              <a:lnSpc>
                <a:spcPct val="114599"/>
              </a:lnSpc>
              <a:spcBef>
                <a:spcPts val="1950"/>
              </a:spcBef>
            </a:pPr>
            <a:r>
              <a:rPr sz="2400" spc="55" dirty="0">
                <a:solidFill>
                  <a:srgbClr val="292D32"/>
                </a:solidFill>
                <a:latin typeface="Tahoma"/>
                <a:cs typeface="Tahoma"/>
              </a:rPr>
              <a:t>Planeamos</a:t>
            </a:r>
            <a:r>
              <a:rPr sz="2400" spc="-11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tus</a:t>
            </a:r>
            <a:r>
              <a:rPr sz="2400" spc="-10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entregas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para</a:t>
            </a:r>
            <a:r>
              <a:rPr sz="2400" spc="-10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que</a:t>
            </a:r>
            <a:r>
              <a:rPr sz="2400" spc="-10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70" dirty="0">
                <a:solidFill>
                  <a:srgbClr val="292D32"/>
                </a:solidFill>
                <a:latin typeface="Tahoma"/>
                <a:cs typeface="Tahoma"/>
              </a:rPr>
              <a:t>el</a:t>
            </a:r>
            <a:r>
              <a:rPr sz="2400" spc="-10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292D32"/>
                </a:solidFill>
                <a:latin typeface="Tahoma"/>
                <a:cs typeface="Tahoma"/>
              </a:rPr>
              <a:t>producto</a:t>
            </a:r>
            <a:r>
              <a:rPr sz="2400" spc="60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llegue</a:t>
            </a:r>
            <a:r>
              <a:rPr sz="2400" spc="-10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en</a:t>
            </a:r>
            <a:r>
              <a:rPr sz="2400" spc="-10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292D32"/>
                </a:solidFill>
                <a:latin typeface="Tahoma"/>
                <a:cs typeface="Tahoma"/>
              </a:rPr>
              <a:t>tiempo</a:t>
            </a:r>
            <a:r>
              <a:rPr sz="2400" spc="-10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292D32"/>
                </a:solidFill>
                <a:latin typeface="Tahoma"/>
                <a:cs typeface="Tahoma"/>
              </a:rPr>
              <a:t>y</a:t>
            </a:r>
            <a:r>
              <a:rPr sz="2400" spc="-10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forma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adecuada.</a:t>
            </a:r>
            <a:r>
              <a:rPr sz="2400" spc="114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Contamos</a:t>
            </a:r>
            <a:r>
              <a:rPr sz="2400" spc="114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ahoma"/>
                <a:cs typeface="Tahoma"/>
              </a:rPr>
              <a:t>con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un</a:t>
            </a:r>
            <a:r>
              <a:rPr sz="2400" spc="-4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nivel</a:t>
            </a:r>
            <a:r>
              <a:rPr sz="2400" spc="-4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55" dirty="0">
                <a:solidFill>
                  <a:srgbClr val="292D32"/>
                </a:solidFill>
                <a:latin typeface="Tahoma"/>
                <a:cs typeface="Tahoma"/>
              </a:rPr>
              <a:t>de</a:t>
            </a:r>
            <a:r>
              <a:rPr sz="2400" spc="-4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servicio</a:t>
            </a:r>
            <a:r>
              <a:rPr sz="2400" spc="-4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292D32"/>
                </a:solidFill>
                <a:latin typeface="Tahoma"/>
                <a:cs typeface="Tahoma"/>
              </a:rPr>
              <a:t>del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99%</a:t>
            </a:r>
            <a:r>
              <a:rPr sz="2400" spc="-8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en</a:t>
            </a:r>
            <a:r>
              <a:rPr sz="2400" spc="-8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entregas</a:t>
            </a:r>
            <a:r>
              <a:rPr sz="2400" spc="-75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92D32"/>
                </a:solidFill>
                <a:latin typeface="Tahoma"/>
                <a:cs typeface="Tahoma"/>
              </a:rPr>
              <a:t>en</a:t>
            </a:r>
            <a:r>
              <a:rPr sz="2400" spc="-80" dirty="0">
                <a:solidFill>
                  <a:srgbClr val="292D32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ahoma"/>
                <a:cs typeface="Tahoma"/>
              </a:rPr>
              <a:t>OXXO.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400" spc="-50" dirty="0">
                <a:solidFill>
                  <a:srgbClr val="292D32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7352" y="5936369"/>
            <a:ext cx="3423920" cy="281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50" dirty="0">
                <a:solidFill>
                  <a:srgbClr val="DB1212"/>
                </a:solidFill>
                <a:latin typeface="Tahoma"/>
                <a:cs typeface="Tahoma"/>
              </a:rPr>
              <a:t>Calidad</a:t>
            </a:r>
            <a:endParaRPr sz="3200">
              <a:latin typeface="Tahoma"/>
              <a:cs typeface="Tahoma"/>
            </a:endParaRPr>
          </a:p>
          <a:p>
            <a:pPr marL="12700" marR="5080" algn="ctr">
              <a:lnSpc>
                <a:spcPct val="114599"/>
              </a:lnSpc>
              <a:spcBef>
                <a:spcPts val="1650"/>
              </a:spcBef>
            </a:pP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Analizamos</a:t>
            </a:r>
            <a:r>
              <a:rPr sz="2400" spc="21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la</a:t>
            </a:r>
            <a:r>
              <a:rPr sz="2400" spc="22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rebuchet MS"/>
                <a:cs typeface="Trebuchet MS"/>
              </a:rPr>
              <a:t>manera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más</a:t>
            </a:r>
            <a:r>
              <a:rPr sz="2400" spc="2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40" dirty="0">
                <a:solidFill>
                  <a:srgbClr val="292D32"/>
                </a:solidFill>
                <a:latin typeface="Trebuchet MS"/>
                <a:cs typeface="Trebuchet MS"/>
              </a:rPr>
              <a:t>eficiente</a:t>
            </a:r>
            <a:r>
              <a:rPr sz="2400" spc="2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80" dirty="0">
                <a:solidFill>
                  <a:srgbClr val="292D32"/>
                </a:solidFill>
                <a:latin typeface="Trebuchet MS"/>
                <a:cs typeface="Trebuchet MS"/>
              </a:rPr>
              <a:t>para</a:t>
            </a:r>
            <a:r>
              <a:rPr sz="2400" spc="2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el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envió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de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tu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producto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 sin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que</a:t>
            </a:r>
            <a:r>
              <a:rPr sz="2400" spc="9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sufra</a:t>
            </a:r>
            <a:r>
              <a:rPr sz="2400" spc="9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ningún</a:t>
            </a:r>
            <a:r>
              <a:rPr sz="2400" spc="10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tipo</a:t>
            </a:r>
            <a:r>
              <a:rPr sz="2400" spc="9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de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daño,</a:t>
            </a:r>
            <a:r>
              <a:rPr sz="2400" spc="-4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evitando</a:t>
            </a:r>
            <a:r>
              <a:rPr sz="2400" spc="-4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rebuchet MS"/>
                <a:cs typeface="Trebuchet MS"/>
              </a:rPr>
              <a:t>perdida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204" y="5936369"/>
            <a:ext cx="4584700" cy="4076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DB1212"/>
                </a:solidFill>
                <a:latin typeface="Tahoma"/>
                <a:cs typeface="Tahoma"/>
              </a:rPr>
              <a:t>Seguridad</a:t>
            </a:r>
            <a:endParaRPr sz="3200">
              <a:latin typeface="Tahoma"/>
              <a:cs typeface="Tahoma"/>
            </a:endParaRPr>
          </a:p>
          <a:p>
            <a:pPr marL="12065" marR="5080" algn="ctr">
              <a:lnSpc>
                <a:spcPct val="114599"/>
              </a:lnSpc>
              <a:spcBef>
                <a:spcPts val="1650"/>
              </a:spcBef>
            </a:pP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Protegemos</a:t>
            </a:r>
            <a:r>
              <a:rPr sz="2400" spc="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tu</a:t>
            </a:r>
            <a:r>
              <a:rPr sz="2400" spc="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producto</a:t>
            </a:r>
            <a:r>
              <a:rPr sz="2400" spc="1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tanto</a:t>
            </a:r>
            <a:r>
              <a:rPr sz="2400" spc="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en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almacén</a:t>
            </a:r>
            <a:r>
              <a:rPr sz="2400" spc="-1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como</a:t>
            </a:r>
            <a:r>
              <a:rPr sz="2400" spc="-1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en</a:t>
            </a:r>
            <a:r>
              <a:rPr sz="2400" spc="-10" dirty="0">
                <a:solidFill>
                  <a:srgbClr val="292D32"/>
                </a:solidFill>
                <a:latin typeface="Trebuchet MS"/>
                <a:cs typeface="Trebuchet MS"/>
              </a:rPr>
              <a:t> traslado.</a:t>
            </a:r>
            <a:endParaRPr sz="2400">
              <a:latin typeface="Trebuchet MS"/>
              <a:cs typeface="Trebuchet MS"/>
            </a:endParaRPr>
          </a:p>
          <a:p>
            <a:pPr marL="44450" marR="36830" indent="-635" algn="ctr">
              <a:lnSpc>
                <a:spcPct val="114599"/>
              </a:lnSpc>
            </a:pP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Contamos</a:t>
            </a:r>
            <a:r>
              <a:rPr sz="2400" spc="19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con</a:t>
            </a:r>
            <a:r>
              <a:rPr sz="2400" spc="19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cámaras</a:t>
            </a:r>
            <a:r>
              <a:rPr sz="2400" spc="19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de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seguridad,</a:t>
            </a:r>
            <a:r>
              <a:rPr sz="2400" spc="6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custodios</a:t>
            </a:r>
            <a:r>
              <a:rPr sz="2400" spc="6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armados</a:t>
            </a:r>
            <a:r>
              <a:rPr sz="2400" spc="6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24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horas</a:t>
            </a:r>
            <a:r>
              <a:rPr sz="24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los</a:t>
            </a:r>
            <a:r>
              <a:rPr sz="24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7</a:t>
            </a:r>
            <a:r>
              <a:rPr sz="24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días</a:t>
            </a:r>
            <a:r>
              <a:rPr sz="24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de</a:t>
            </a:r>
            <a:r>
              <a:rPr sz="2400" spc="5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la</a:t>
            </a:r>
            <a:r>
              <a:rPr sz="2400" spc="6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292D32"/>
                </a:solidFill>
                <a:latin typeface="Trebuchet MS"/>
                <a:cs typeface="Trebuchet MS"/>
              </a:rPr>
              <a:t>semana, </a:t>
            </a:r>
            <a:r>
              <a:rPr sz="2400" spc="-20" dirty="0">
                <a:solidFill>
                  <a:srgbClr val="292D32"/>
                </a:solidFill>
                <a:latin typeface="Trebuchet MS"/>
                <a:cs typeface="Trebuchet MS"/>
              </a:rPr>
              <a:t>centro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de</a:t>
            </a:r>
            <a:r>
              <a:rPr sz="2400" spc="-2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292D32"/>
                </a:solidFill>
                <a:latin typeface="Trebuchet MS"/>
                <a:cs typeface="Trebuchet MS"/>
              </a:rPr>
              <a:t>monitoreo,</a:t>
            </a:r>
            <a:r>
              <a:rPr sz="2400" spc="-2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así</a:t>
            </a:r>
            <a:r>
              <a:rPr sz="2400" spc="-20" dirty="0">
                <a:solidFill>
                  <a:srgbClr val="292D32"/>
                </a:solidFill>
                <a:latin typeface="Trebuchet MS"/>
                <a:cs typeface="Trebuchet MS"/>
              </a:rPr>
              <a:t> como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unidades</a:t>
            </a:r>
            <a:r>
              <a:rPr sz="2400" spc="29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292D32"/>
                </a:solidFill>
                <a:latin typeface="Trebuchet MS"/>
                <a:cs typeface="Trebuchet MS"/>
              </a:rPr>
              <a:t>blindadas</a:t>
            </a:r>
            <a:r>
              <a:rPr sz="2400" spc="295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292D32"/>
                </a:solidFill>
                <a:latin typeface="Trebuchet MS"/>
                <a:cs typeface="Trebuchet MS"/>
              </a:rPr>
              <a:t>y/o </a:t>
            </a:r>
            <a:r>
              <a:rPr sz="2400" spc="-10" dirty="0">
                <a:solidFill>
                  <a:srgbClr val="292D32"/>
                </a:solidFill>
                <a:latin typeface="Trebuchet MS"/>
                <a:cs typeface="Trebuchet MS"/>
              </a:rPr>
              <a:t>custodiadas.</a:t>
            </a:r>
            <a:r>
              <a:rPr sz="2400" spc="-150" dirty="0">
                <a:solidFill>
                  <a:srgbClr val="292D32"/>
                </a:solidFill>
                <a:latin typeface="Trebuchet MS"/>
                <a:cs typeface="Trebuchet MS"/>
              </a:rPr>
              <a:t> </a:t>
            </a:r>
            <a:r>
              <a:rPr sz="2400" spc="-540" dirty="0">
                <a:solidFill>
                  <a:srgbClr val="292D32"/>
                </a:solidFill>
                <a:latin typeface="Trebuchet MS"/>
                <a:cs typeface="Trebuchet MS"/>
              </a:rPr>
              <a:t>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80255">
              <a:lnSpc>
                <a:spcPct val="100000"/>
              </a:lnSpc>
              <a:spcBef>
                <a:spcPts val="100"/>
              </a:spcBef>
            </a:pPr>
            <a:r>
              <a:rPr spc="140" dirty="0"/>
              <a:t>Nuestro</a:t>
            </a:r>
            <a:r>
              <a:rPr spc="-530" dirty="0"/>
              <a:t> </a:t>
            </a:r>
            <a:r>
              <a:rPr spc="90" dirty="0"/>
              <a:t>enfoque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3478" y="2852806"/>
            <a:ext cx="9139555" cy="683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Realizar</a:t>
            </a:r>
            <a:r>
              <a:rPr sz="3500" spc="6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traslados</a:t>
            </a:r>
            <a:r>
              <a:rPr sz="3500" spc="6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con</a:t>
            </a:r>
            <a:r>
              <a:rPr sz="3500" spc="6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55" dirty="0">
                <a:solidFill>
                  <a:srgbClr val="6F7478"/>
                </a:solidFill>
                <a:latin typeface="Trebuchet MS"/>
                <a:cs typeface="Trebuchet MS"/>
              </a:rPr>
              <a:t>traje</a:t>
            </a:r>
            <a:r>
              <a:rPr sz="3500" spc="6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200" dirty="0">
                <a:solidFill>
                  <a:srgbClr val="6F7478"/>
                </a:solidFill>
                <a:latin typeface="Trebuchet MS"/>
                <a:cs typeface="Trebuchet MS"/>
              </a:rPr>
              <a:t>a</a:t>
            </a:r>
            <a:r>
              <a:rPr sz="3500" spc="6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la</a:t>
            </a:r>
            <a:r>
              <a:rPr sz="3500" spc="6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medida. </a:t>
            </a:r>
            <a:r>
              <a:rPr sz="3500" spc="90" dirty="0">
                <a:solidFill>
                  <a:srgbClr val="6F7478"/>
                </a:solidFill>
                <a:latin typeface="Trebuchet MS"/>
                <a:cs typeface="Trebuchet MS"/>
              </a:rPr>
              <a:t>Adaptamos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la</a:t>
            </a:r>
            <a:r>
              <a:rPr sz="3500" spc="2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operación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logística</a:t>
            </a:r>
            <a:r>
              <a:rPr sz="3500" spc="2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de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acuerdo </a:t>
            </a:r>
            <a:r>
              <a:rPr sz="3500" spc="200" dirty="0">
                <a:solidFill>
                  <a:srgbClr val="6F7478"/>
                </a:solidFill>
                <a:latin typeface="Trebuchet MS"/>
                <a:cs typeface="Trebuchet MS"/>
              </a:rPr>
              <a:t>a</a:t>
            </a:r>
            <a:r>
              <a:rPr sz="3500" spc="-5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tus</a:t>
            </a:r>
            <a:r>
              <a:rPr sz="3500" spc="-4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necesidades</a:t>
            </a:r>
            <a:r>
              <a:rPr sz="3500" spc="-4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60" dirty="0">
                <a:solidFill>
                  <a:srgbClr val="6F7478"/>
                </a:solidFill>
                <a:latin typeface="Trebuchet MS"/>
                <a:cs typeface="Trebuchet MS"/>
              </a:rPr>
              <a:t>económicas,</a:t>
            </a:r>
            <a:r>
              <a:rPr sz="3500" spc="-4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de</a:t>
            </a:r>
            <a:r>
              <a:rPr sz="3500" spc="-4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espacio,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tiempo</a:t>
            </a:r>
            <a:r>
              <a:rPr sz="3500" spc="-8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y</a:t>
            </a:r>
            <a:r>
              <a:rPr sz="3500" spc="-8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forma.</a:t>
            </a:r>
            <a:endParaRPr sz="3500">
              <a:latin typeface="Trebuchet MS"/>
              <a:cs typeface="Trebuchet MS"/>
            </a:endParaRPr>
          </a:p>
          <a:p>
            <a:pPr marL="12700" marR="1325245">
              <a:lnSpc>
                <a:spcPts val="4880"/>
              </a:lnSpc>
              <a:spcBef>
                <a:spcPts val="275"/>
              </a:spcBef>
            </a:pPr>
            <a:r>
              <a:rPr sz="3500" spc="60" dirty="0">
                <a:solidFill>
                  <a:srgbClr val="6F7478"/>
                </a:solidFill>
                <a:latin typeface="Trebuchet MS"/>
                <a:cs typeface="Trebuchet MS"/>
              </a:rPr>
              <a:t>Hemos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sido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el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brazo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de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20" dirty="0">
                <a:solidFill>
                  <a:srgbClr val="6F7478"/>
                </a:solidFill>
                <a:latin typeface="Trebuchet MS"/>
                <a:cs typeface="Trebuchet MS"/>
              </a:rPr>
              <a:t>distribución</a:t>
            </a:r>
            <a:r>
              <a:rPr sz="3500" spc="2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25" dirty="0">
                <a:solidFill>
                  <a:srgbClr val="6F7478"/>
                </a:solidFill>
                <a:latin typeface="Trebuchet MS"/>
                <a:cs typeface="Trebuchet MS"/>
              </a:rPr>
              <a:t>de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empresas</a:t>
            </a:r>
            <a:r>
              <a:rPr sz="3500" spc="8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20" dirty="0">
                <a:solidFill>
                  <a:srgbClr val="6F7478"/>
                </a:solidFill>
                <a:latin typeface="Trebuchet MS"/>
                <a:cs typeface="Trebuchet MS"/>
              </a:rPr>
              <a:t>como:</a:t>
            </a: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3500" spc="-245" dirty="0">
                <a:solidFill>
                  <a:srgbClr val="6F7478"/>
                </a:solidFill>
                <a:latin typeface="Trebuchet MS"/>
                <a:cs typeface="Trebuchet MS"/>
              </a:rPr>
              <a:t>-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Japan</a:t>
            </a:r>
            <a:r>
              <a:rPr sz="3500" spc="11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Tobacco</a:t>
            </a:r>
            <a:r>
              <a:rPr sz="3500" spc="11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Internacional</a:t>
            </a: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3500" spc="-245" dirty="0">
                <a:solidFill>
                  <a:srgbClr val="6F7478"/>
                </a:solidFill>
                <a:latin typeface="Trebuchet MS"/>
                <a:cs typeface="Trebuchet MS"/>
              </a:rPr>
              <a:t>-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Volkusso</a:t>
            </a: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3500" spc="-245" dirty="0">
                <a:solidFill>
                  <a:srgbClr val="6F7478"/>
                </a:solidFill>
                <a:latin typeface="Trebuchet MS"/>
                <a:cs typeface="Trebuchet MS"/>
              </a:rPr>
              <a:t>-</a:t>
            </a:r>
            <a:r>
              <a:rPr sz="3500" spc="105" dirty="0">
                <a:solidFill>
                  <a:srgbClr val="6F7478"/>
                </a:solidFill>
                <a:latin typeface="Trebuchet MS"/>
                <a:cs typeface="Trebuchet MS"/>
              </a:rPr>
              <a:t>Varsal</a:t>
            </a:r>
            <a:r>
              <a:rPr sz="3500" spc="1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Distribuciones</a:t>
            </a:r>
            <a:r>
              <a:rPr sz="3500" spc="1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350" dirty="0">
                <a:solidFill>
                  <a:srgbClr val="6F7478"/>
                </a:solidFill>
                <a:latin typeface="Trebuchet MS"/>
                <a:cs typeface="Trebuchet MS"/>
              </a:rPr>
              <a:t>SA</a:t>
            </a:r>
            <a:r>
              <a:rPr sz="3500" spc="1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de</a:t>
            </a:r>
            <a:r>
              <a:rPr sz="3500" spc="1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365" dirty="0">
                <a:solidFill>
                  <a:srgbClr val="6F7478"/>
                </a:solidFill>
                <a:latin typeface="Trebuchet MS"/>
                <a:cs typeface="Trebuchet MS"/>
              </a:rPr>
              <a:t>CV</a:t>
            </a: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3500" spc="-245" dirty="0">
                <a:solidFill>
                  <a:srgbClr val="6F7478"/>
                </a:solidFill>
                <a:latin typeface="Trebuchet MS"/>
                <a:cs typeface="Trebuchet MS"/>
              </a:rPr>
              <a:t>-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Industrias</a:t>
            </a:r>
            <a:r>
              <a:rPr sz="3500" spc="16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-10" dirty="0">
                <a:solidFill>
                  <a:srgbClr val="6F7478"/>
                </a:solidFill>
                <a:latin typeface="Trebuchet MS"/>
                <a:cs typeface="Trebuchet MS"/>
              </a:rPr>
              <a:t>Salcom</a:t>
            </a: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3500" spc="-245" dirty="0">
                <a:solidFill>
                  <a:srgbClr val="6F7478"/>
                </a:solidFill>
                <a:latin typeface="Trebuchet MS"/>
                <a:cs typeface="Trebuchet MS"/>
              </a:rPr>
              <a:t>-</a:t>
            </a:r>
            <a:r>
              <a:rPr sz="3500" spc="80" dirty="0">
                <a:solidFill>
                  <a:srgbClr val="6F7478"/>
                </a:solidFill>
                <a:latin typeface="Trebuchet MS"/>
                <a:cs typeface="Trebuchet MS"/>
              </a:rPr>
              <a:t>Fram</a:t>
            </a:r>
            <a:r>
              <a:rPr sz="3500" spc="6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70" dirty="0">
                <a:solidFill>
                  <a:srgbClr val="6F7478"/>
                </a:solidFill>
                <a:latin typeface="Trebuchet MS"/>
                <a:cs typeface="Trebuchet MS"/>
              </a:rPr>
              <a:t>Foods</a:t>
            </a:r>
            <a:r>
              <a:rPr sz="3500" spc="6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350" dirty="0">
                <a:solidFill>
                  <a:srgbClr val="6F7478"/>
                </a:solidFill>
                <a:latin typeface="Trebuchet MS"/>
                <a:cs typeface="Trebuchet MS"/>
              </a:rPr>
              <a:t>SA</a:t>
            </a:r>
            <a:r>
              <a:rPr sz="3500" spc="60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6F7478"/>
                </a:solidFill>
                <a:latin typeface="Trebuchet MS"/>
                <a:cs typeface="Trebuchet MS"/>
              </a:rPr>
              <a:t>de</a:t>
            </a:r>
            <a:r>
              <a:rPr sz="3500" spc="65" dirty="0">
                <a:solidFill>
                  <a:srgbClr val="6F7478"/>
                </a:solidFill>
                <a:latin typeface="Trebuchet MS"/>
                <a:cs typeface="Trebuchet MS"/>
              </a:rPr>
              <a:t> </a:t>
            </a:r>
            <a:r>
              <a:rPr sz="3500" spc="365" dirty="0">
                <a:solidFill>
                  <a:srgbClr val="6F7478"/>
                </a:solidFill>
                <a:latin typeface="Trebuchet MS"/>
                <a:cs typeface="Trebuchet MS"/>
              </a:rPr>
              <a:t>CV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3478" y="357652"/>
            <a:ext cx="7907020" cy="21494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8330"/>
              </a:lnSpc>
              <a:spcBef>
                <a:spcPts val="265"/>
              </a:spcBef>
            </a:pPr>
            <a:r>
              <a:rPr sz="7000" spc="204" dirty="0"/>
              <a:t>Nos</a:t>
            </a:r>
            <a:r>
              <a:rPr sz="7000" spc="-540" dirty="0"/>
              <a:t> </a:t>
            </a:r>
            <a:r>
              <a:rPr sz="7000" spc="120" dirty="0"/>
              <a:t>caracterizamos </a:t>
            </a:r>
            <a:r>
              <a:rPr sz="7000" spc="-20" dirty="0"/>
              <a:t>por:</a:t>
            </a:r>
            <a:endParaRPr sz="7000"/>
          </a:p>
        </p:txBody>
      </p:sp>
      <p:grpSp>
        <p:nvGrpSpPr>
          <p:cNvPr id="4" name="object 4"/>
          <p:cNvGrpSpPr/>
          <p:nvPr/>
        </p:nvGrpSpPr>
        <p:grpSpPr>
          <a:xfrm>
            <a:off x="13221072" y="0"/>
            <a:ext cx="5067300" cy="10287000"/>
            <a:chOff x="13221072" y="0"/>
            <a:chExt cx="5067300" cy="10287000"/>
          </a:xfrm>
        </p:grpSpPr>
        <p:sp>
          <p:nvSpPr>
            <p:cNvPr id="5" name="object 5"/>
            <p:cNvSpPr/>
            <p:nvPr/>
          </p:nvSpPr>
          <p:spPr>
            <a:xfrm>
              <a:off x="13614287" y="0"/>
              <a:ext cx="4674235" cy="3183255"/>
            </a:xfrm>
            <a:custGeom>
              <a:avLst/>
              <a:gdLst/>
              <a:ahLst/>
              <a:cxnLst/>
              <a:rect l="l" t="t" r="r" b="b"/>
              <a:pathLst>
                <a:path w="4674234" h="3183255">
                  <a:moveTo>
                    <a:pt x="4673712" y="3183129"/>
                  </a:moveTo>
                  <a:lnTo>
                    <a:pt x="0" y="0"/>
                  </a:lnTo>
                  <a:lnTo>
                    <a:pt x="4673712" y="0"/>
                  </a:lnTo>
                  <a:lnTo>
                    <a:pt x="4673712" y="3183129"/>
                  </a:lnTo>
                  <a:close/>
                </a:path>
              </a:pathLst>
            </a:custGeom>
            <a:solidFill>
              <a:srgbClr val="DB1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21072" y="2644896"/>
              <a:ext cx="5067300" cy="7642225"/>
            </a:xfrm>
            <a:custGeom>
              <a:avLst/>
              <a:gdLst/>
              <a:ahLst/>
              <a:cxnLst/>
              <a:rect l="l" t="t" r="r" b="b"/>
              <a:pathLst>
                <a:path w="5067300" h="7642225">
                  <a:moveTo>
                    <a:pt x="5066927" y="7642102"/>
                  </a:moveTo>
                  <a:lnTo>
                    <a:pt x="0" y="7642102"/>
                  </a:lnTo>
                  <a:lnTo>
                    <a:pt x="5066927" y="0"/>
                  </a:lnTo>
                  <a:lnTo>
                    <a:pt x="5066927" y="7642102"/>
                  </a:lnTo>
                  <a:close/>
                </a:path>
              </a:pathLst>
            </a:custGeom>
            <a:solidFill>
              <a:srgbClr val="6F7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623</Words>
  <Application>Microsoft Office PowerPoint</Application>
  <PresentationFormat>Personalizado</PresentationFormat>
  <Paragraphs>89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Tahoma</vt:lpstr>
      <vt:lpstr>Times New Roman</vt:lpstr>
      <vt:lpstr>Trebuchet MS</vt:lpstr>
      <vt:lpstr>Office Theme</vt:lpstr>
      <vt:lpstr>RRA</vt:lpstr>
      <vt:lpstr>RRA</vt:lpstr>
      <vt:lpstr>¿Quiénes somos?</vt:lpstr>
      <vt:lpstr>IMPORTADORA RRA OFRECE...</vt:lpstr>
      <vt:lpstr>IMPORTADORA RRA</vt:lpstr>
      <vt:lpstr>Presentación de PowerPoint</vt:lpstr>
      <vt:lpstr>Gestionamos tu lógistica - Tu haces el producto, nosotros la distribución</vt:lpstr>
      <vt:lpstr>Nuestro enfoque</vt:lpstr>
      <vt:lpstr>Nos caracterizamos por:</vt:lpstr>
      <vt:lpstr>Distintos modelos de negocio, inovación de bebidas y alimentos:</vt:lpstr>
      <vt:lpstr>Somos:</vt:lpstr>
      <vt:lpstr>9 de cada 10</vt:lpstr>
      <vt:lpstr>Contamos con experiencia en centros de distribución como:</vt:lpstr>
      <vt:lpstr>Pacífico</vt:lpstr>
      <vt:lpstr>Nuestro almacén diseñado con: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Azul Bloques Diagonales Básico Simple Presentación</dc:title>
  <dc:creator>Amparo Barron </dc:creator>
  <cp:keywords>DAFDm4mqomk,BACVqxL4G_c</cp:keywords>
  <cp:lastModifiedBy>alexis.armendariz@rraimportadora.com</cp:lastModifiedBy>
  <cp:revision>1</cp:revision>
  <dcterms:created xsi:type="dcterms:W3CDTF">2025-12-09T20:11:14Z</dcterms:created>
  <dcterms:modified xsi:type="dcterms:W3CDTF">2025-12-09T20:16:34Z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2024-06-05T00:00:00Z</vt:filetime>
  </property>
  <property fmtid="{D5CDD505-2E9C-101B-9397-08002B2CF9AE}" pid="3" name="Creator">
    <vt:lpwstr>Canva</vt:lpwstr>
  </property>
  <property fmtid="{D5CDD505-2E9C-101B-9397-08002B2CF9AE}" pid="4" name="LastSaved">
    <vt:filetime>2025-12-09T00:00:00Z</vt:filetime>
  </property>
  <property fmtid="{D5CDD505-2E9C-101B-9397-08002B2CF9AE}" pid="5" name="Producer">
    <vt:lpwstr>Canva</vt:lpwstr>
  </property>
</Properties>
</file>